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379" r:id="rId2"/>
    <p:sldId id="849" r:id="rId3"/>
    <p:sldId id="900" r:id="rId4"/>
    <p:sldId id="837" r:id="rId5"/>
    <p:sldId id="565" r:id="rId6"/>
    <p:sldId id="839" r:id="rId7"/>
    <p:sldId id="905" r:id="rId8"/>
    <p:sldId id="840" r:id="rId9"/>
    <p:sldId id="889" r:id="rId10"/>
    <p:sldId id="901" r:id="rId11"/>
    <p:sldId id="891" r:id="rId12"/>
    <p:sldId id="896" r:id="rId13"/>
    <p:sldId id="842" r:id="rId14"/>
    <p:sldId id="888" r:id="rId15"/>
    <p:sldId id="843" r:id="rId16"/>
    <p:sldId id="844" r:id="rId17"/>
    <p:sldId id="845" r:id="rId18"/>
    <p:sldId id="848" r:id="rId19"/>
    <p:sldId id="838" r:id="rId20"/>
    <p:sldId id="850" r:id="rId21"/>
    <p:sldId id="851" r:id="rId22"/>
    <p:sldId id="897" r:id="rId23"/>
    <p:sldId id="853" r:id="rId24"/>
    <p:sldId id="854" r:id="rId25"/>
    <p:sldId id="855" r:id="rId26"/>
    <p:sldId id="902" r:id="rId27"/>
    <p:sldId id="856" r:id="rId28"/>
    <p:sldId id="857" r:id="rId29"/>
    <p:sldId id="858" r:id="rId30"/>
    <p:sldId id="859" r:id="rId31"/>
    <p:sldId id="860" r:id="rId32"/>
    <p:sldId id="903" r:id="rId33"/>
    <p:sldId id="861" r:id="rId34"/>
    <p:sldId id="904" r:id="rId35"/>
    <p:sldId id="862" r:id="rId36"/>
    <p:sldId id="863" r:id="rId37"/>
    <p:sldId id="906" r:id="rId38"/>
    <p:sldId id="864" r:id="rId39"/>
    <p:sldId id="865" r:id="rId40"/>
    <p:sldId id="866" r:id="rId41"/>
    <p:sldId id="867" r:id="rId42"/>
    <p:sldId id="868" r:id="rId43"/>
    <p:sldId id="898" r:id="rId44"/>
    <p:sldId id="899" r:id="rId45"/>
    <p:sldId id="870" r:id="rId46"/>
    <p:sldId id="875" r:id="rId47"/>
    <p:sldId id="872" r:id="rId48"/>
    <p:sldId id="892" r:id="rId49"/>
    <p:sldId id="873" r:id="rId50"/>
    <p:sldId id="874" r:id="rId51"/>
    <p:sldId id="893" r:id="rId52"/>
    <p:sldId id="876" r:id="rId53"/>
    <p:sldId id="877" r:id="rId54"/>
    <p:sldId id="879" r:id="rId55"/>
    <p:sldId id="880" r:id="rId56"/>
    <p:sldId id="881" r:id="rId57"/>
    <p:sldId id="882" r:id="rId58"/>
    <p:sldId id="883" r:id="rId59"/>
    <p:sldId id="884" r:id="rId60"/>
    <p:sldId id="885" r:id="rId61"/>
    <p:sldId id="886" r:id="rId62"/>
    <p:sldId id="890" r:id="rId63"/>
    <p:sldId id="887" r:id="rId64"/>
    <p:sldId id="812" r:id="rId65"/>
  </p:sldIdLst>
  <p:sldSz cx="9144000" cy="6858000" type="screen4x3"/>
  <p:notesSz cx="7099300" cy="10234613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66FF"/>
    <a:srgbClr val="66FFCC"/>
    <a:srgbClr val="33CCFF"/>
    <a:srgbClr val="FFCC00"/>
    <a:srgbClr val="FF4343"/>
    <a:srgbClr val="00FF00"/>
    <a:srgbClr val="FF6A05"/>
    <a:srgbClr val="969696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97" autoAdjust="0"/>
    <p:restoredTop sz="88482" autoAdjust="0"/>
  </p:normalViewPr>
  <p:slideViewPr>
    <p:cSldViewPr snapToGrid="0" snapToObjects="1">
      <p:cViewPr varScale="1">
        <p:scale>
          <a:sx n="115" d="100"/>
          <a:sy n="115" d="100"/>
        </p:scale>
        <p:origin x="57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-1938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Projekterfolgsraten 2005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D4-4530-AD90-2ACA65FADE9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0D4-4530-AD90-2ACA65FADE9E}"/>
              </c:ext>
            </c:extLst>
          </c:dPt>
          <c:cat>
            <c:strRef>
              <c:f>Tabelle1!$A$2:$A$3</c:f>
              <c:strCache>
                <c:ptCount val="2"/>
                <c:pt idx="0">
                  <c:v>Misserfolgsrate 2005</c:v>
                </c:pt>
                <c:pt idx="1">
                  <c:v>Erfolgsrate 2005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0.34</c:v>
                </c:pt>
                <c:pt idx="1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90-45A2-B120-DD34D1E9A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Projekterfolgsraten 2007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EA8-4F6E-89E0-37254B7669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EA8-4F6E-89E0-37254B7669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EA8-4F6E-89E0-37254B7669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EA8-4F6E-89E0-37254B766907}"/>
              </c:ext>
            </c:extLst>
          </c:dPt>
          <c:cat>
            <c:strRef>
              <c:f>Tabelle1!$A$2:$A$3</c:f>
              <c:strCache>
                <c:ptCount val="2"/>
                <c:pt idx="0">
                  <c:v>Misserfolgsrate 2007</c:v>
                </c:pt>
                <c:pt idx="1">
                  <c:v>Erfolgsrate 2007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0.26</c:v>
                </c:pt>
                <c:pt idx="1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A8-4F6E-89E0-37254B766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781B81-1865-4632-8678-6A747A6FF89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1086696-F820-4985-B047-B70F06CFF457}">
      <dgm:prSet phldrT="[Text]"/>
      <dgm:spPr/>
      <dgm:t>
        <a:bodyPr/>
        <a:lstStyle/>
        <a:p>
          <a:r>
            <a:rPr lang="de-DE" dirty="0"/>
            <a:t>Methoden &amp; Werkzeuge für Management von Software</a:t>
          </a:r>
        </a:p>
      </dgm:t>
    </dgm:pt>
    <dgm:pt modelId="{0C135863-D1FC-449D-8B0A-DB0132C1CD3F}" type="parTrans" cxnId="{CD7AB5BB-F31A-4D39-9F72-89ED5E226D05}">
      <dgm:prSet/>
      <dgm:spPr/>
      <dgm:t>
        <a:bodyPr/>
        <a:lstStyle/>
        <a:p>
          <a:endParaRPr lang="de-DE"/>
        </a:p>
      </dgm:t>
    </dgm:pt>
    <dgm:pt modelId="{DC17E735-A22C-4584-A9CC-0BAECD5C4226}" type="sibTrans" cxnId="{CD7AB5BB-F31A-4D39-9F72-89ED5E226D05}">
      <dgm:prSet/>
      <dgm:spPr/>
      <dgm:t>
        <a:bodyPr/>
        <a:lstStyle/>
        <a:p>
          <a:endParaRPr lang="de-DE"/>
        </a:p>
      </dgm:t>
    </dgm:pt>
    <dgm:pt modelId="{5B988E0B-B483-420B-88F0-FB5237AA70F8}">
      <dgm:prSet phldrT="[Text]"/>
      <dgm:spPr/>
      <dgm:t>
        <a:bodyPr/>
        <a:lstStyle/>
        <a:p>
          <a:r>
            <a:rPr lang="de-DE" dirty="0"/>
            <a:t>Projekt-planung &amp; -überwachung</a:t>
          </a:r>
        </a:p>
      </dgm:t>
    </dgm:pt>
    <dgm:pt modelId="{39CD144D-F2F5-440A-935E-5B645203AEFF}" type="parTrans" cxnId="{27CFDEA6-1CE6-4F12-8DD7-95391FF6AD34}">
      <dgm:prSet/>
      <dgm:spPr/>
      <dgm:t>
        <a:bodyPr/>
        <a:lstStyle/>
        <a:p>
          <a:endParaRPr lang="de-DE"/>
        </a:p>
      </dgm:t>
    </dgm:pt>
    <dgm:pt modelId="{4E374495-7D15-4963-9A2B-A99AAD6295DC}" type="sibTrans" cxnId="{27CFDEA6-1CE6-4F12-8DD7-95391FF6AD34}">
      <dgm:prSet/>
      <dgm:spPr/>
      <dgm:t>
        <a:bodyPr/>
        <a:lstStyle/>
        <a:p>
          <a:endParaRPr lang="de-DE"/>
        </a:p>
      </dgm:t>
    </dgm:pt>
    <dgm:pt modelId="{102C5221-0E2D-41B9-AE10-CE5A661E48DC}">
      <dgm:prSet phldrT="[Text]"/>
      <dgm:spPr/>
      <dgm:t>
        <a:bodyPr/>
        <a:lstStyle/>
        <a:p>
          <a:r>
            <a:rPr lang="de-DE" dirty="0"/>
            <a:t>Lebenszyklus</a:t>
          </a:r>
        </a:p>
      </dgm:t>
    </dgm:pt>
    <dgm:pt modelId="{4DD55415-E4FE-4FC4-8203-48AEC1B76EE7}" type="parTrans" cxnId="{013B50CC-8694-4DB8-AF41-43AEB04BBB38}">
      <dgm:prSet/>
      <dgm:spPr/>
      <dgm:t>
        <a:bodyPr/>
        <a:lstStyle/>
        <a:p>
          <a:endParaRPr lang="de-DE"/>
        </a:p>
      </dgm:t>
    </dgm:pt>
    <dgm:pt modelId="{8A724259-0F86-43F5-B2D5-15EA34D80E1A}" type="sibTrans" cxnId="{013B50CC-8694-4DB8-AF41-43AEB04BBB38}">
      <dgm:prSet/>
      <dgm:spPr/>
      <dgm:t>
        <a:bodyPr/>
        <a:lstStyle/>
        <a:p>
          <a:endParaRPr lang="de-DE"/>
        </a:p>
      </dgm:t>
    </dgm:pt>
    <dgm:pt modelId="{A9E383D2-FBDF-449A-B85C-22BEB4114781}">
      <dgm:prSet phldrT="[Text]"/>
      <dgm:spPr/>
      <dgm:t>
        <a:bodyPr/>
        <a:lstStyle/>
        <a:p>
          <a:r>
            <a:rPr lang="de-DE" dirty="0"/>
            <a:t>Vorgehens- und Prozess-modelle</a:t>
          </a:r>
        </a:p>
      </dgm:t>
    </dgm:pt>
    <dgm:pt modelId="{A2290BC8-CDB6-4FB0-8073-BE770CF76820}" type="parTrans" cxnId="{7E079854-85EA-405E-B2EE-7FCD38F6ABA0}">
      <dgm:prSet/>
      <dgm:spPr/>
      <dgm:t>
        <a:bodyPr/>
        <a:lstStyle/>
        <a:p>
          <a:endParaRPr lang="de-DE"/>
        </a:p>
      </dgm:t>
    </dgm:pt>
    <dgm:pt modelId="{12F1FFD5-9A90-47CC-B993-DEA6F7381834}" type="sibTrans" cxnId="{7E079854-85EA-405E-B2EE-7FCD38F6ABA0}">
      <dgm:prSet/>
      <dgm:spPr/>
      <dgm:t>
        <a:bodyPr/>
        <a:lstStyle/>
        <a:p>
          <a:endParaRPr lang="de-DE"/>
        </a:p>
      </dgm:t>
    </dgm:pt>
    <dgm:pt modelId="{BA31B783-7A81-4BB4-B2C1-DC7170462523}">
      <dgm:prSet phldrT="[Text]"/>
      <dgm:spPr/>
      <dgm:t>
        <a:bodyPr/>
        <a:lstStyle/>
        <a:p>
          <a:r>
            <a:rPr lang="de-DE" dirty="0"/>
            <a:t>Produkt-management</a:t>
          </a:r>
        </a:p>
      </dgm:t>
    </dgm:pt>
    <dgm:pt modelId="{10A3EC17-298E-4ACA-A3E6-4682C6E66DC4}" type="parTrans" cxnId="{92EFAC5C-A129-4F04-B2EE-9E694EC0C372}">
      <dgm:prSet/>
      <dgm:spPr/>
      <dgm:t>
        <a:bodyPr/>
        <a:lstStyle/>
        <a:p>
          <a:endParaRPr lang="de-DE"/>
        </a:p>
      </dgm:t>
    </dgm:pt>
    <dgm:pt modelId="{329DEB06-34C7-49DE-AD87-F0CBC9036DD5}" type="sibTrans" cxnId="{92EFAC5C-A129-4F04-B2EE-9E694EC0C372}">
      <dgm:prSet/>
      <dgm:spPr/>
      <dgm:t>
        <a:bodyPr/>
        <a:lstStyle/>
        <a:p>
          <a:endParaRPr lang="de-DE"/>
        </a:p>
      </dgm:t>
    </dgm:pt>
    <dgm:pt modelId="{6358AA8C-64C6-4ED6-BD7B-B9ACF7A01BE3}" type="pres">
      <dgm:prSet presAssocID="{85781B81-1865-4632-8678-6A747A6FF89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6AD6D3D-C0BD-4D22-BD02-F53D29F1922A}" type="pres">
      <dgm:prSet presAssocID="{11086696-F820-4985-B047-B70F06CFF457}" presName="centerShape" presStyleLbl="node0" presStyleIdx="0" presStyleCnt="1"/>
      <dgm:spPr/>
    </dgm:pt>
    <dgm:pt modelId="{65FE97DB-30B6-47B4-9D1D-559DAC6DD5A2}" type="pres">
      <dgm:prSet presAssocID="{5B988E0B-B483-420B-88F0-FB5237AA70F8}" presName="node" presStyleLbl="node1" presStyleIdx="0" presStyleCnt="4">
        <dgm:presLayoutVars>
          <dgm:bulletEnabled val="1"/>
        </dgm:presLayoutVars>
      </dgm:prSet>
      <dgm:spPr/>
    </dgm:pt>
    <dgm:pt modelId="{BD13795D-9CC1-4BF0-8BB4-F1BAD7E711E2}" type="pres">
      <dgm:prSet presAssocID="{5B988E0B-B483-420B-88F0-FB5237AA70F8}" presName="dummy" presStyleCnt="0"/>
      <dgm:spPr/>
    </dgm:pt>
    <dgm:pt modelId="{A95E6E31-129F-4135-B82B-90C128840387}" type="pres">
      <dgm:prSet presAssocID="{4E374495-7D15-4963-9A2B-A99AAD6295DC}" presName="sibTrans" presStyleLbl="sibTrans2D1" presStyleIdx="0" presStyleCnt="4"/>
      <dgm:spPr/>
    </dgm:pt>
    <dgm:pt modelId="{EBE3040F-8782-40C3-B559-A5D22AC842C1}" type="pres">
      <dgm:prSet presAssocID="{102C5221-0E2D-41B9-AE10-CE5A661E48DC}" presName="node" presStyleLbl="node1" presStyleIdx="1" presStyleCnt="4">
        <dgm:presLayoutVars>
          <dgm:bulletEnabled val="1"/>
        </dgm:presLayoutVars>
      </dgm:prSet>
      <dgm:spPr/>
    </dgm:pt>
    <dgm:pt modelId="{500DC898-DDE7-4C67-A8CC-633636D8A88F}" type="pres">
      <dgm:prSet presAssocID="{102C5221-0E2D-41B9-AE10-CE5A661E48DC}" presName="dummy" presStyleCnt="0"/>
      <dgm:spPr/>
    </dgm:pt>
    <dgm:pt modelId="{2BBAADA5-F458-44C2-B954-C8D09A940DF1}" type="pres">
      <dgm:prSet presAssocID="{8A724259-0F86-43F5-B2D5-15EA34D80E1A}" presName="sibTrans" presStyleLbl="sibTrans2D1" presStyleIdx="1" presStyleCnt="4"/>
      <dgm:spPr/>
    </dgm:pt>
    <dgm:pt modelId="{C330CCA5-8E9C-48B9-92E9-D9927020306F}" type="pres">
      <dgm:prSet presAssocID="{A9E383D2-FBDF-449A-B85C-22BEB4114781}" presName="node" presStyleLbl="node1" presStyleIdx="2" presStyleCnt="4">
        <dgm:presLayoutVars>
          <dgm:bulletEnabled val="1"/>
        </dgm:presLayoutVars>
      </dgm:prSet>
      <dgm:spPr/>
    </dgm:pt>
    <dgm:pt modelId="{8D0FD295-502F-4721-9795-F9D206FA6772}" type="pres">
      <dgm:prSet presAssocID="{A9E383D2-FBDF-449A-B85C-22BEB4114781}" presName="dummy" presStyleCnt="0"/>
      <dgm:spPr/>
    </dgm:pt>
    <dgm:pt modelId="{60636831-99F0-4D0F-9A8E-6C5AB830D22B}" type="pres">
      <dgm:prSet presAssocID="{12F1FFD5-9A90-47CC-B993-DEA6F7381834}" presName="sibTrans" presStyleLbl="sibTrans2D1" presStyleIdx="2" presStyleCnt="4"/>
      <dgm:spPr/>
    </dgm:pt>
    <dgm:pt modelId="{9FD8873F-0657-4EC6-908F-2022EF5F932B}" type="pres">
      <dgm:prSet presAssocID="{BA31B783-7A81-4BB4-B2C1-DC7170462523}" presName="node" presStyleLbl="node1" presStyleIdx="3" presStyleCnt="4">
        <dgm:presLayoutVars>
          <dgm:bulletEnabled val="1"/>
        </dgm:presLayoutVars>
      </dgm:prSet>
      <dgm:spPr/>
    </dgm:pt>
    <dgm:pt modelId="{1A6B9637-BA41-4725-BA54-9053C20A1A03}" type="pres">
      <dgm:prSet presAssocID="{BA31B783-7A81-4BB4-B2C1-DC7170462523}" presName="dummy" presStyleCnt="0"/>
      <dgm:spPr/>
    </dgm:pt>
    <dgm:pt modelId="{4B5886AC-B74D-4F71-8282-1A912F06FD33}" type="pres">
      <dgm:prSet presAssocID="{329DEB06-34C7-49DE-AD87-F0CBC9036DD5}" presName="sibTrans" presStyleLbl="sibTrans2D1" presStyleIdx="3" presStyleCnt="4"/>
      <dgm:spPr/>
    </dgm:pt>
  </dgm:ptLst>
  <dgm:cxnLst>
    <dgm:cxn modelId="{7DF8D019-B196-4CB6-AE1A-4EE4A97BE543}" type="presOf" srcId="{329DEB06-34C7-49DE-AD87-F0CBC9036DD5}" destId="{4B5886AC-B74D-4F71-8282-1A912F06FD33}" srcOrd="0" destOrd="0" presId="urn:microsoft.com/office/officeart/2005/8/layout/radial6"/>
    <dgm:cxn modelId="{F195202B-4117-4B3F-926D-A9B321B70672}" type="presOf" srcId="{11086696-F820-4985-B047-B70F06CFF457}" destId="{C6AD6D3D-C0BD-4D22-BD02-F53D29F1922A}" srcOrd="0" destOrd="0" presId="urn:microsoft.com/office/officeart/2005/8/layout/radial6"/>
    <dgm:cxn modelId="{30D6365B-E95E-46B4-957F-B751A69260F2}" type="presOf" srcId="{5B988E0B-B483-420B-88F0-FB5237AA70F8}" destId="{65FE97DB-30B6-47B4-9D1D-559DAC6DD5A2}" srcOrd="0" destOrd="0" presId="urn:microsoft.com/office/officeart/2005/8/layout/radial6"/>
    <dgm:cxn modelId="{92EFAC5C-A129-4F04-B2EE-9E694EC0C372}" srcId="{11086696-F820-4985-B047-B70F06CFF457}" destId="{BA31B783-7A81-4BB4-B2C1-DC7170462523}" srcOrd="3" destOrd="0" parTransId="{10A3EC17-298E-4ACA-A3E6-4682C6E66DC4}" sibTransId="{329DEB06-34C7-49DE-AD87-F0CBC9036DD5}"/>
    <dgm:cxn modelId="{9D49B36C-97BE-455F-9201-6D573649B041}" type="presOf" srcId="{85781B81-1865-4632-8678-6A747A6FF890}" destId="{6358AA8C-64C6-4ED6-BD7B-B9ACF7A01BE3}" srcOrd="0" destOrd="0" presId="urn:microsoft.com/office/officeart/2005/8/layout/radial6"/>
    <dgm:cxn modelId="{7E079854-85EA-405E-B2EE-7FCD38F6ABA0}" srcId="{11086696-F820-4985-B047-B70F06CFF457}" destId="{A9E383D2-FBDF-449A-B85C-22BEB4114781}" srcOrd="2" destOrd="0" parTransId="{A2290BC8-CDB6-4FB0-8073-BE770CF76820}" sibTransId="{12F1FFD5-9A90-47CC-B993-DEA6F7381834}"/>
    <dgm:cxn modelId="{1F615484-00B6-4162-9233-26B38C0EFA95}" type="presOf" srcId="{BA31B783-7A81-4BB4-B2C1-DC7170462523}" destId="{9FD8873F-0657-4EC6-908F-2022EF5F932B}" srcOrd="0" destOrd="0" presId="urn:microsoft.com/office/officeart/2005/8/layout/radial6"/>
    <dgm:cxn modelId="{B90F4B8D-156C-49B0-A4E1-FF88365579C8}" type="presOf" srcId="{4E374495-7D15-4963-9A2B-A99AAD6295DC}" destId="{A95E6E31-129F-4135-B82B-90C128840387}" srcOrd="0" destOrd="0" presId="urn:microsoft.com/office/officeart/2005/8/layout/radial6"/>
    <dgm:cxn modelId="{27CFDEA6-1CE6-4F12-8DD7-95391FF6AD34}" srcId="{11086696-F820-4985-B047-B70F06CFF457}" destId="{5B988E0B-B483-420B-88F0-FB5237AA70F8}" srcOrd="0" destOrd="0" parTransId="{39CD144D-F2F5-440A-935E-5B645203AEFF}" sibTransId="{4E374495-7D15-4963-9A2B-A99AAD6295DC}"/>
    <dgm:cxn modelId="{ED6E65A7-66A5-4B5D-ACD7-98176509CB6B}" type="presOf" srcId="{A9E383D2-FBDF-449A-B85C-22BEB4114781}" destId="{C330CCA5-8E9C-48B9-92E9-D9927020306F}" srcOrd="0" destOrd="0" presId="urn:microsoft.com/office/officeart/2005/8/layout/radial6"/>
    <dgm:cxn modelId="{433461A8-5EBA-4DDB-8843-6FE90EE5F847}" type="presOf" srcId="{102C5221-0E2D-41B9-AE10-CE5A661E48DC}" destId="{EBE3040F-8782-40C3-B559-A5D22AC842C1}" srcOrd="0" destOrd="0" presId="urn:microsoft.com/office/officeart/2005/8/layout/radial6"/>
    <dgm:cxn modelId="{CD7AB5BB-F31A-4D39-9F72-89ED5E226D05}" srcId="{85781B81-1865-4632-8678-6A747A6FF890}" destId="{11086696-F820-4985-B047-B70F06CFF457}" srcOrd="0" destOrd="0" parTransId="{0C135863-D1FC-449D-8B0A-DB0132C1CD3F}" sibTransId="{DC17E735-A22C-4584-A9CC-0BAECD5C4226}"/>
    <dgm:cxn modelId="{B881DAC8-0831-4EF7-8781-9FE6BCEB013A}" type="presOf" srcId="{12F1FFD5-9A90-47CC-B993-DEA6F7381834}" destId="{60636831-99F0-4D0F-9A8E-6C5AB830D22B}" srcOrd="0" destOrd="0" presId="urn:microsoft.com/office/officeart/2005/8/layout/radial6"/>
    <dgm:cxn modelId="{FE33DFCB-381C-4928-AB2D-AD2DC28681DE}" type="presOf" srcId="{8A724259-0F86-43F5-B2D5-15EA34D80E1A}" destId="{2BBAADA5-F458-44C2-B954-C8D09A940DF1}" srcOrd="0" destOrd="0" presId="urn:microsoft.com/office/officeart/2005/8/layout/radial6"/>
    <dgm:cxn modelId="{013B50CC-8694-4DB8-AF41-43AEB04BBB38}" srcId="{11086696-F820-4985-B047-B70F06CFF457}" destId="{102C5221-0E2D-41B9-AE10-CE5A661E48DC}" srcOrd="1" destOrd="0" parTransId="{4DD55415-E4FE-4FC4-8203-48AEC1B76EE7}" sibTransId="{8A724259-0F86-43F5-B2D5-15EA34D80E1A}"/>
    <dgm:cxn modelId="{E43FB973-F073-463C-8F41-9E8ABDA46CB7}" type="presParOf" srcId="{6358AA8C-64C6-4ED6-BD7B-B9ACF7A01BE3}" destId="{C6AD6D3D-C0BD-4D22-BD02-F53D29F1922A}" srcOrd="0" destOrd="0" presId="urn:microsoft.com/office/officeart/2005/8/layout/radial6"/>
    <dgm:cxn modelId="{D625F14C-5695-4CB1-AE7F-2F0E68A0FC9F}" type="presParOf" srcId="{6358AA8C-64C6-4ED6-BD7B-B9ACF7A01BE3}" destId="{65FE97DB-30B6-47B4-9D1D-559DAC6DD5A2}" srcOrd="1" destOrd="0" presId="urn:microsoft.com/office/officeart/2005/8/layout/radial6"/>
    <dgm:cxn modelId="{13365B97-FFB1-451B-97AB-A7ED0303C685}" type="presParOf" srcId="{6358AA8C-64C6-4ED6-BD7B-B9ACF7A01BE3}" destId="{BD13795D-9CC1-4BF0-8BB4-F1BAD7E711E2}" srcOrd="2" destOrd="0" presId="urn:microsoft.com/office/officeart/2005/8/layout/radial6"/>
    <dgm:cxn modelId="{B2263B92-4EE5-4603-951F-935C187B11E4}" type="presParOf" srcId="{6358AA8C-64C6-4ED6-BD7B-B9ACF7A01BE3}" destId="{A95E6E31-129F-4135-B82B-90C128840387}" srcOrd="3" destOrd="0" presId="urn:microsoft.com/office/officeart/2005/8/layout/radial6"/>
    <dgm:cxn modelId="{D71B2C26-3637-4B3B-9332-69F95DD44EE1}" type="presParOf" srcId="{6358AA8C-64C6-4ED6-BD7B-B9ACF7A01BE3}" destId="{EBE3040F-8782-40C3-B559-A5D22AC842C1}" srcOrd="4" destOrd="0" presId="urn:microsoft.com/office/officeart/2005/8/layout/radial6"/>
    <dgm:cxn modelId="{6ED91B50-B241-44B3-967A-35D461C21E38}" type="presParOf" srcId="{6358AA8C-64C6-4ED6-BD7B-B9ACF7A01BE3}" destId="{500DC898-DDE7-4C67-A8CC-633636D8A88F}" srcOrd="5" destOrd="0" presId="urn:microsoft.com/office/officeart/2005/8/layout/radial6"/>
    <dgm:cxn modelId="{C7B50E7A-0387-4D42-BE84-F4098808DBD0}" type="presParOf" srcId="{6358AA8C-64C6-4ED6-BD7B-B9ACF7A01BE3}" destId="{2BBAADA5-F458-44C2-B954-C8D09A940DF1}" srcOrd="6" destOrd="0" presId="urn:microsoft.com/office/officeart/2005/8/layout/radial6"/>
    <dgm:cxn modelId="{91A66E91-BEC9-41C7-A3A2-EAEDBDBBC728}" type="presParOf" srcId="{6358AA8C-64C6-4ED6-BD7B-B9ACF7A01BE3}" destId="{C330CCA5-8E9C-48B9-92E9-D9927020306F}" srcOrd="7" destOrd="0" presId="urn:microsoft.com/office/officeart/2005/8/layout/radial6"/>
    <dgm:cxn modelId="{29D3A1AF-B2B5-44F7-A3A5-691E9A81291C}" type="presParOf" srcId="{6358AA8C-64C6-4ED6-BD7B-B9ACF7A01BE3}" destId="{8D0FD295-502F-4721-9795-F9D206FA6772}" srcOrd="8" destOrd="0" presId="urn:microsoft.com/office/officeart/2005/8/layout/radial6"/>
    <dgm:cxn modelId="{B5140672-9713-4D27-B013-BEDBB17FE03D}" type="presParOf" srcId="{6358AA8C-64C6-4ED6-BD7B-B9ACF7A01BE3}" destId="{60636831-99F0-4D0F-9A8E-6C5AB830D22B}" srcOrd="9" destOrd="0" presId="urn:microsoft.com/office/officeart/2005/8/layout/radial6"/>
    <dgm:cxn modelId="{AC0F1C94-18EE-4245-AEF3-0A440773955D}" type="presParOf" srcId="{6358AA8C-64C6-4ED6-BD7B-B9ACF7A01BE3}" destId="{9FD8873F-0657-4EC6-908F-2022EF5F932B}" srcOrd="10" destOrd="0" presId="urn:microsoft.com/office/officeart/2005/8/layout/radial6"/>
    <dgm:cxn modelId="{1E4A42A9-148D-48AC-AE37-798ECD963A4D}" type="presParOf" srcId="{6358AA8C-64C6-4ED6-BD7B-B9ACF7A01BE3}" destId="{1A6B9637-BA41-4725-BA54-9053C20A1A03}" srcOrd="11" destOrd="0" presId="urn:microsoft.com/office/officeart/2005/8/layout/radial6"/>
    <dgm:cxn modelId="{98AEFDFA-175B-4C38-BA0F-F9D0D418D2A7}" type="presParOf" srcId="{6358AA8C-64C6-4ED6-BD7B-B9ACF7A01BE3}" destId="{4B5886AC-B74D-4F71-8282-1A912F06FD3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E6A051-0352-4248-9453-D9A78A880958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59AA805-F3DB-4165-A9B4-A854A703225E}">
      <dgm:prSet phldrT="[Text]"/>
      <dgm:spPr/>
      <dgm:t>
        <a:bodyPr/>
        <a:lstStyle/>
        <a:p>
          <a:pPr algn="l"/>
          <a:endParaRPr lang="de-DE" dirty="0"/>
        </a:p>
        <a:p>
          <a:pPr algn="l"/>
          <a:endParaRPr lang="de-DE" dirty="0"/>
        </a:p>
        <a:p>
          <a:pPr algn="ctr"/>
          <a:r>
            <a:rPr lang="de-DE" dirty="0"/>
            <a:t>Wissen über das allgemeine Management (</a:t>
          </a:r>
          <a:r>
            <a:rPr lang="de-DE" i="1" dirty="0"/>
            <a:t>General Management</a:t>
          </a:r>
          <a:r>
            <a:rPr lang="de-DE" dirty="0"/>
            <a:t>)</a:t>
          </a:r>
        </a:p>
      </dgm:t>
    </dgm:pt>
    <dgm:pt modelId="{E3D4525F-BED3-45AB-AE25-73ED1CDE56F0}" type="parTrans" cxnId="{8F5287CE-80F6-4B48-9FF4-30C54DC64B16}">
      <dgm:prSet/>
      <dgm:spPr/>
      <dgm:t>
        <a:bodyPr/>
        <a:lstStyle/>
        <a:p>
          <a:endParaRPr lang="de-DE"/>
        </a:p>
      </dgm:t>
    </dgm:pt>
    <dgm:pt modelId="{B05E8A2B-9F28-40B2-AF66-D8D780CB8A67}" type="sibTrans" cxnId="{8F5287CE-80F6-4B48-9FF4-30C54DC64B16}">
      <dgm:prSet/>
      <dgm:spPr/>
      <dgm:t>
        <a:bodyPr/>
        <a:lstStyle/>
        <a:p>
          <a:endParaRPr lang="de-DE"/>
        </a:p>
      </dgm:t>
    </dgm:pt>
    <dgm:pt modelId="{AAB8AE53-C995-4C3E-A6DE-360B1A963574}">
      <dgm:prSet phldrT="[Text]"/>
      <dgm:spPr/>
      <dgm:t>
        <a:bodyPr/>
        <a:lstStyle/>
        <a:p>
          <a:pPr algn="l"/>
          <a:endParaRPr lang="de-DE" dirty="0"/>
        </a:p>
        <a:p>
          <a:pPr algn="l"/>
          <a:endParaRPr lang="de-DE" dirty="0"/>
        </a:p>
        <a:p>
          <a:pPr algn="ctr"/>
          <a:endParaRPr lang="de-DE" dirty="0"/>
        </a:p>
        <a:p>
          <a:pPr algn="ctr"/>
          <a:r>
            <a:rPr lang="de-DE" dirty="0"/>
            <a:t>Fachwissen der Softwaretechnik</a:t>
          </a:r>
        </a:p>
      </dgm:t>
    </dgm:pt>
    <dgm:pt modelId="{D7F608BA-0B89-42B6-8FC8-D6E1EDB77C44}" type="parTrans" cxnId="{2CD9D793-45D5-44A5-9A20-61F997D46558}">
      <dgm:prSet/>
      <dgm:spPr/>
      <dgm:t>
        <a:bodyPr/>
        <a:lstStyle/>
        <a:p>
          <a:endParaRPr lang="de-DE"/>
        </a:p>
      </dgm:t>
    </dgm:pt>
    <dgm:pt modelId="{6028D660-4DED-476B-B93B-CC09073C623D}" type="sibTrans" cxnId="{2CD9D793-45D5-44A5-9A20-61F997D46558}">
      <dgm:prSet/>
      <dgm:spPr/>
      <dgm:t>
        <a:bodyPr/>
        <a:lstStyle/>
        <a:p>
          <a:endParaRPr lang="de-DE"/>
        </a:p>
      </dgm:t>
    </dgm:pt>
    <dgm:pt modelId="{4F176582-AF98-4851-8178-46FC1B50A24B}" type="pres">
      <dgm:prSet presAssocID="{20E6A051-0352-4248-9453-D9A78A880958}" presName="Name0" presStyleCnt="0">
        <dgm:presLayoutVars>
          <dgm:chMax val="2"/>
          <dgm:chPref val="2"/>
          <dgm:animLvl val="lvl"/>
        </dgm:presLayoutVars>
      </dgm:prSet>
      <dgm:spPr/>
    </dgm:pt>
    <dgm:pt modelId="{3747C373-B4EF-4A28-8CE4-9574C4BDF2BF}" type="pres">
      <dgm:prSet presAssocID="{20E6A051-0352-4248-9453-D9A78A880958}" presName="LeftText" presStyleLbl="revTx" presStyleIdx="0" presStyleCnt="0">
        <dgm:presLayoutVars>
          <dgm:bulletEnabled val="1"/>
        </dgm:presLayoutVars>
      </dgm:prSet>
      <dgm:spPr/>
    </dgm:pt>
    <dgm:pt modelId="{714DC4A9-7E7E-494F-9908-08F23C08162A}" type="pres">
      <dgm:prSet presAssocID="{20E6A051-0352-4248-9453-D9A78A880958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B42AFBEE-A509-4A0E-9447-4B738F6ED2F4}" type="pres">
      <dgm:prSet presAssocID="{20E6A051-0352-4248-9453-D9A78A880958}" presName="RightText" presStyleLbl="revTx" presStyleIdx="0" presStyleCnt="0">
        <dgm:presLayoutVars>
          <dgm:bulletEnabled val="1"/>
        </dgm:presLayoutVars>
      </dgm:prSet>
      <dgm:spPr/>
    </dgm:pt>
    <dgm:pt modelId="{B0BBCBE2-CC5E-48F6-AF61-F701FCC46546}" type="pres">
      <dgm:prSet presAssocID="{20E6A051-0352-4248-9453-D9A78A880958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53D3E35F-F161-47E1-A56C-AB464083C2FF}" type="pres">
      <dgm:prSet presAssocID="{20E6A051-0352-4248-9453-D9A78A880958}" presName="TopArrow" presStyleLbl="node1" presStyleIdx="0" presStyleCnt="2"/>
      <dgm:spPr/>
    </dgm:pt>
    <dgm:pt modelId="{05A8A272-F8E9-4254-9B8A-8BBD315D25E1}" type="pres">
      <dgm:prSet presAssocID="{20E6A051-0352-4248-9453-D9A78A880958}" presName="BottomArrow" presStyleLbl="node1" presStyleIdx="1" presStyleCnt="2"/>
      <dgm:spPr/>
    </dgm:pt>
  </dgm:ptLst>
  <dgm:cxnLst>
    <dgm:cxn modelId="{CF062801-187D-4F60-93DC-0163FB968E4A}" type="presOf" srcId="{AAB8AE53-C995-4C3E-A6DE-360B1A963574}" destId="{B0BBCBE2-CC5E-48F6-AF61-F701FCC46546}" srcOrd="1" destOrd="0" presId="urn:microsoft.com/office/officeart/2009/layout/ReverseList"/>
    <dgm:cxn modelId="{A234F918-98FA-4608-AC03-33FC9BEC86CD}" type="presOf" srcId="{20E6A051-0352-4248-9453-D9A78A880958}" destId="{4F176582-AF98-4851-8178-46FC1B50A24B}" srcOrd="0" destOrd="0" presId="urn:microsoft.com/office/officeart/2009/layout/ReverseList"/>
    <dgm:cxn modelId="{2CD9D793-45D5-44A5-9A20-61F997D46558}" srcId="{20E6A051-0352-4248-9453-D9A78A880958}" destId="{AAB8AE53-C995-4C3E-A6DE-360B1A963574}" srcOrd="1" destOrd="0" parTransId="{D7F608BA-0B89-42B6-8FC8-D6E1EDB77C44}" sibTransId="{6028D660-4DED-476B-B93B-CC09073C623D}"/>
    <dgm:cxn modelId="{0E0FDEA0-FC4C-4B6E-AAC0-519EC60656FD}" type="presOf" srcId="{AAB8AE53-C995-4C3E-A6DE-360B1A963574}" destId="{B42AFBEE-A509-4A0E-9447-4B738F6ED2F4}" srcOrd="0" destOrd="0" presId="urn:microsoft.com/office/officeart/2009/layout/ReverseList"/>
    <dgm:cxn modelId="{BA6A64A9-0E42-4582-BA36-0173D3FEC3D9}" type="presOf" srcId="{B59AA805-F3DB-4165-A9B4-A854A703225E}" destId="{3747C373-B4EF-4A28-8CE4-9574C4BDF2BF}" srcOrd="0" destOrd="0" presId="urn:microsoft.com/office/officeart/2009/layout/ReverseList"/>
    <dgm:cxn modelId="{8F5287CE-80F6-4B48-9FF4-30C54DC64B16}" srcId="{20E6A051-0352-4248-9453-D9A78A880958}" destId="{B59AA805-F3DB-4165-A9B4-A854A703225E}" srcOrd="0" destOrd="0" parTransId="{E3D4525F-BED3-45AB-AE25-73ED1CDE56F0}" sibTransId="{B05E8A2B-9F28-40B2-AF66-D8D780CB8A67}"/>
    <dgm:cxn modelId="{77D787F4-B55C-4FAD-B10C-B1C6CC78DDF7}" type="presOf" srcId="{B59AA805-F3DB-4165-A9B4-A854A703225E}" destId="{714DC4A9-7E7E-494F-9908-08F23C08162A}" srcOrd="1" destOrd="0" presId="urn:microsoft.com/office/officeart/2009/layout/ReverseList"/>
    <dgm:cxn modelId="{37ACD11D-98B2-4A70-8CF3-17D5EB799236}" type="presParOf" srcId="{4F176582-AF98-4851-8178-46FC1B50A24B}" destId="{3747C373-B4EF-4A28-8CE4-9574C4BDF2BF}" srcOrd="0" destOrd="0" presId="urn:microsoft.com/office/officeart/2009/layout/ReverseList"/>
    <dgm:cxn modelId="{7B542109-6641-4F3B-8FA3-2C4D3E55EE41}" type="presParOf" srcId="{4F176582-AF98-4851-8178-46FC1B50A24B}" destId="{714DC4A9-7E7E-494F-9908-08F23C08162A}" srcOrd="1" destOrd="0" presId="urn:microsoft.com/office/officeart/2009/layout/ReverseList"/>
    <dgm:cxn modelId="{60C85737-E5E5-4C4E-9B52-BD5208555720}" type="presParOf" srcId="{4F176582-AF98-4851-8178-46FC1B50A24B}" destId="{B42AFBEE-A509-4A0E-9447-4B738F6ED2F4}" srcOrd="2" destOrd="0" presId="urn:microsoft.com/office/officeart/2009/layout/ReverseList"/>
    <dgm:cxn modelId="{ADCB8A9F-42B9-4E17-ADAF-EA1A6CEE0009}" type="presParOf" srcId="{4F176582-AF98-4851-8178-46FC1B50A24B}" destId="{B0BBCBE2-CC5E-48F6-AF61-F701FCC46546}" srcOrd="3" destOrd="0" presId="urn:microsoft.com/office/officeart/2009/layout/ReverseList"/>
    <dgm:cxn modelId="{AE92220E-18CC-49FC-87CA-DC172942E0EF}" type="presParOf" srcId="{4F176582-AF98-4851-8178-46FC1B50A24B}" destId="{53D3E35F-F161-47E1-A56C-AB464083C2FF}" srcOrd="4" destOrd="0" presId="urn:microsoft.com/office/officeart/2009/layout/ReverseList"/>
    <dgm:cxn modelId="{FF244AE8-890A-4CC7-99DE-B1974430ECBD}" type="presParOf" srcId="{4F176582-AF98-4851-8178-46FC1B50A24B}" destId="{05A8A272-F8E9-4254-9B8A-8BBD315D25E1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886AC-B74D-4F71-8282-1A912F06FD33}">
      <dsp:nvSpPr>
        <dsp:cNvPr id="0" name=""/>
        <dsp:cNvSpPr/>
      </dsp:nvSpPr>
      <dsp:spPr>
        <a:xfrm>
          <a:off x="1973491" y="593159"/>
          <a:ext cx="3957180" cy="3957180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636831-99F0-4D0F-9A8E-6C5AB830D22B}">
      <dsp:nvSpPr>
        <dsp:cNvPr id="0" name=""/>
        <dsp:cNvSpPr/>
      </dsp:nvSpPr>
      <dsp:spPr>
        <a:xfrm>
          <a:off x="1973491" y="593159"/>
          <a:ext cx="3957180" cy="3957180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BAADA5-F458-44C2-B954-C8D09A940DF1}">
      <dsp:nvSpPr>
        <dsp:cNvPr id="0" name=""/>
        <dsp:cNvSpPr/>
      </dsp:nvSpPr>
      <dsp:spPr>
        <a:xfrm>
          <a:off x="1973491" y="593159"/>
          <a:ext cx="3957180" cy="3957180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E6E31-129F-4135-B82B-90C128840387}">
      <dsp:nvSpPr>
        <dsp:cNvPr id="0" name=""/>
        <dsp:cNvSpPr/>
      </dsp:nvSpPr>
      <dsp:spPr>
        <a:xfrm>
          <a:off x="1973491" y="593159"/>
          <a:ext cx="3957180" cy="3957180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AD6D3D-C0BD-4D22-BD02-F53D29F1922A}">
      <dsp:nvSpPr>
        <dsp:cNvPr id="0" name=""/>
        <dsp:cNvSpPr/>
      </dsp:nvSpPr>
      <dsp:spPr>
        <a:xfrm>
          <a:off x="3041250" y="1660918"/>
          <a:ext cx="1821662" cy="18216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/>
            <a:t>Methoden &amp; Werkzeuge für Management von Software</a:t>
          </a:r>
        </a:p>
      </dsp:txBody>
      <dsp:txXfrm>
        <a:off x="3308026" y="1927694"/>
        <a:ext cx="1288110" cy="1288110"/>
      </dsp:txXfrm>
    </dsp:sp>
    <dsp:sp modelId="{65FE97DB-30B6-47B4-9D1D-559DAC6DD5A2}">
      <dsp:nvSpPr>
        <dsp:cNvPr id="0" name=""/>
        <dsp:cNvSpPr/>
      </dsp:nvSpPr>
      <dsp:spPr>
        <a:xfrm>
          <a:off x="3314499" y="1483"/>
          <a:ext cx="1275163" cy="12751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Projekt-planung &amp; -überwachung</a:t>
          </a:r>
        </a:p>
      </dsp:txBody>
      <dsp:txXfrm>
        <a:off x="3501242" y="188226"/>
        <a:ext cx="901677" cy="901677"/>
      </dsp:txXfrm>
    </dsp:sp>
    <dsp:sp modelId="{EBE3040F-8782-40C3-B559-A5D22AC842C1}">
      <dsp:nvSpPr>
        <dsp:cNvPr id="0" name=""/>
        <dsp:cNvSpPr/>
      </dsp:nvSpPr>
      <dsp:spPr>
        <a:xfrm>
          <a:off x="5247183" y="1934168"/>
          <a:ext cx="1275163" cy="12751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Lebenszyklus</a:t>
          </a:r>
        </a:p>
      </dsp:txBody>
      <dsp:txXfrm>
        <a:off x="5433926" y="2120911"/>
        <a:ext cx="901677" cy="901677"/>
      </dsp:txXfrm>
    </dsp:sp>
    <dsp:sp modelId="{C330CCA5-8E9C-48B9-92E9-D9927020306F}">
      <dsp:nvSpPr>
        <dsp:cNvPr id="0" name=""/>
        <dsp:cNvSpPr/>
      </dsp:nvSpPr>
      <dsp:spPr>
        <a:xfrm>
          <a:off x="3314499" y="3866852"/>
          <a:ext cx="1275163" cy="12751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Vorgehens- und Prozess-modelle</a:t>
          </a:r>
        </a:p>
      </dsp:txBody>
      <dsp:txXfrm>
        <a:off x="3501242" y="4053595"/>
        <a:ext cx="901677" cy="901677"/>
      </dsp:txXfrm>
    </dsp:sp>
    <dsp:sp modelId="{9FD8873F-0657-4EC6-908F-2022EF5F932B}">
      <dsp:nvSpPr>
        <dsp:cNvPr id="0" name=""/>
        <dsp:cNvSpPr/>
      </dsp:nvSpPr>
      <dsp:spPr>
        <a:xfrm>
          <a:off x="1381815" y="1934168"/>
          <a:ext cx="1275163" cy="12751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Produkt-management</a:t>
          </a:r>
        </a:p>
      </dsp:txBody>
      <dsp:txXfrm>
        <a:off x="1568558" y="2120911"/>
        <a:ext cx="901677" cy="9016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4DC4A9-7E7E-494F-9908-08F23C08162A}">
      <dsp:nvSpPr>
        <dsp:cNvPr id="0" name=""/>
        <dsp:cNvSpPr/>
      </dsp:nvSpPr>
      <dsp:spPr>
        <a:xfrm rot="16200000">
          <a:off x="-38184" y="1508600"/>
          <a:ext cx="3194489" cy="195217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120650" rIns="108585" bIns="12065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Wissen über das allgemeine Management (</a:t>
          </a:r>
          <a:r>
            <a:rPr lang="de-DE" sz="1900" i="1" kern="1200" dirty="0"/>
            <a:t>General Management</a:t>
          </a:r>
          <a:r>
            <a:rPr lang="de-DE" sz="1900" kern="1200" dirty="0"/>
            <a:t>)</a:t>
          </a:r>
        </a:p>
      </dsp:txBody>
      <dsp:txXfrm rot="5400000">
        <a:off x="678289" y="982755"/>
        <a:ext cx="1856857" cy="3003861"/>
      </dsp:txXfrm>
    </dsp:sp>
    <dsp:sp modelId="{B0BBCBE2-CC5E-48F6-AF61-F701FCC46546}">
      <dsp:nvSpPr>
        <dsp:cNvPr id="0" name=""/>
        <dsp:cNvSpPr/>
      </dsp:nvSpPr>
      <dsp:spPr>
        <a:xfrm rot="5400000">
          <a:off x="2002631" y="1508600"/>
          <a:ext cx="3194489" cy="195217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585" tIns="120650" rIns="72390" bIns="12065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Fachwissen der Softwaretechnik</a:t>
          </a:r>
        </a:p>
      </dsp:txBody>
      <dsp:txXfrm rot="-5400000">
        <a:off x="2623790" y="982755"/>
        <a:ext cx="1856857" cy="3003861"/>
      </dsp:txXfrm>
    </dsp:sp>
    <dsp:sp modelId="{53D3E35F-F161-47E1-A56C-AB464083C2FF}">
      <dsp:nvSpPr>
        <dsp:cNvPr id="0" name=""/>
        <dsp:cNvSpPr/>
      </dsp:nvSpPr>
      <dsp:spPr>
        <a:xfrm>
          <a:off x="1558860" y="0"/>
          <a:ext cx="2040816" cy="2040716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A8A272-F8E9-4254-9B8A-8BBD315D25E1}">
      <dsp:nvSpPr>
        <dsp:cNvPr id="0" name=""/>
        <dsp:cNvSpPr/>
      </dsp:nvSpPr>
      <dsp:spPr>
        <a:xfrm rot="10800000">
          <a:off x="1558860" y="2928158"/>
          <a:ext cx="2040816" cy="2040716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19" tIns="47159" rIns="94319" bIns="47159" numCol="1" anchor="t" anchorCtr="0" compatLnSpc="1">
            <a:prstTxWarp prst="textNoShape">
              <a:avLst/>
            </a:prstTxWarp>
          </a:bodyPr>
          <a:lstStyle>
            <a:lvl1pPr algn="l" defTabSz="944563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19" tIns="47159" rIns="94319" bIns="47159" numCol="1" anchor="t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19" tIns="47159" rIns="94319" bIns="47159" numCol="1" anchor="b" anchorCtr="0" compatLnSpc="1">
            <a:prstTxWarp prst="textNoShape">
              <a:avLst/>
            </a:prstTxWarp>
          </a:bodyPr>
          <a:lstStyle>
            <a:lvl1pPr algn="l" defTabSz="944563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de-DE"/>
              <a:t>Vollmer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19" tIns="47159" rIns="94319" bIns="47159" numCol="1" anchor="b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4BE5DD7A-91AC-478F-98AD-29D96925E3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146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7" tIns="48033" rIns="96067" bIns="48033" numCol="1" anchor="t" anchorCtr="0" compatLnSpc="1">
            <a:prstTxWarp prst="textNoShape">
              <a:avLst/>
            </a:prstTxWarp>
          </a:bodyPr>
          <a:lstStyle>
            <a:lvl1pPr algn="l" defTabSz="96043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7" tIns="48033" rIns="96067" bIns="48033" numCol="1" anchor="t" anchorCtr="0" compatLnSpc="1">
            <a:prstTxWarp prst="textNoShape">
              <a:avLst/>
            </a:prstTxWarp>
          </a:bodyPr>
          <a:lstStyle>
            <a:lvl1pPr algn="r" defTabSz="96043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3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7" tIns="48033" rIns="96067" bIns="48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3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7" tIns="48033" rIns="96067" bIns="48033" numCol="1" anchor="b" anchorCtr="0" compatLnSpc="1">
            <a:prstTxWarp prst="textNoShape">
              <a:avLst/>
            </a:prstTxWarp>
          </a:bodyPr>
          <a:lstStyle>
            <a:lvl1pPr algn="l" defTabSz="96043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de-DE"/>
              <a:t>Vollmer</a:t>
            </a:r>
          </a:p>
        </p:txBody>
      </p:sp>
      <p:sp>
        <p:nvSpPr>
          <p:cNvPr id="303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7" tIns="48033" rIns="96067" bIns="48033" numCol="1" anchor="b" anchorCtr="0" compatLnSpc="1">
            <a:prstTxWarp prst="textNoShape">
              <a:avLst/>
            </a:prstTxWarp>
          </a:bodyPr>
          <a:lstStyle>
            <a:lvl1pPr algn="r" defTabSz="96043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0F925A70-FE29-4A47-89F4-F6850B1C47E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043358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B6A709-A0D5-4469-9E63-C100012914D6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FD73227-A4A9-438E-B240-8755641357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</p:spTree>
    <p:extLst>
      <p:ext uri="{BB962C8B-B14F-4D97-AF65-F5344CB8AC3E}">
        <p14:creationId xmlns:p14="http://schemas.microsoft.com/office/powerpoint/2010/main" val="1357464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8F140-9B93-4CC8-A87B-5A94D4BBF77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6BC331-5EF4-4621-B3A1-6BA0307113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</p:spTree>
    <p:extLst>
      <p:ext uri="{BB962C8B-B14F-4D97-AF65-F5344CB8AC3E}">
        <p14:creationId xmlns:p14="http://schemas.microsoft.com/office/powerpoint/2010/main" val="2118388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29C4F7-82AC-4057-A188-CC6FE514D8C9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B105CBF-6044-4909-A722-B9E70225D5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</p:spTree>
    <p:extLst>
      <p:ext uri="{BB962C8B-B14F-4D97-AF65-F5344CB8AC3E}">
        <p14:creationId xmlns:p14="http://schemas.microsoft.com/office/powerpoint/2010/main" val="1534421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29C4F7-82AC-4057-A188-CC6FE514D8C9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B105CBF-6044-4909-A722-B9E70225D5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</p:spTree>
    <p:extLst>
      <p:ext uri="{BB962C8B-B14F-4D97-AF65-F5344CB8AC3E}">
        <p14:creationId xmlns:p14="http://schemas.microsoft.com/office/powerpoint/2010/main" val="4253809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29C4F7-82AC-4057-A188-CC6FE514D8C9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B105CBF-6044-4909-A722-B9E70225D5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</p:spTree>
    <p:extLst>
      <p:ext uri="{BB962C8B-B14F-4D97-AF65-F5344CB8AC3E}">
        <p14:creationId xmlns:p14="http://schemas.microsoft.com/office/powerpoint/2010/main" val="3848407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Software zu produzieren</a:t>
            </a:r>
            <a:r>
              <a:rPr lang="de-DE" baseline="0" dirty="0"/>
              <a:t> ist mehr als nur Softwareentwicklung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Karikatur veranschaulicht</a:t>
            </a:r>
            <a:r>
              <a:rPr lang="de-DE" baseline="0" dirty="0"/>
              <a:t> </a:t>
            </a:r>
            <a:r>
              <a:rPr lang="de-DE" dirty="0"/>
              <a:t>Aspekte des Softwaremanagements</a:t>
            </a:r>
          </a:p>
          <a:p>
            <a:pPr marL="171450" indent="-171450">
              <a:buFontTx/>
              <a:buChar char="-"/>
            </a:pPr>
            <a:r>
              <a:rPr lang="de-DE" dirty="0"/>
              <a:t>Karikatur zeigt </a:t>
            </a:r>
          </a:p>
          <a:p>
            <a:pPr marL="628650" lvl="1" indent="-171450">
              <a:buFontTx/>
              <a:buChar char="-"/>
            </a:pPr>
            <a:r>
              <a:rPr lang="de-DE" dirty="0"/>
              <a:t>Lebenszyklus von Software</a:t>
            </a:r>
            <a:r>
              <a:rPr lang="de-DE" baseline="0" dirty="0"/>
              <a:t> </a:t>
            </a:r>
          </a:p>
          <a:p>
            <a:pPr marL="628650" lvl="1" indent="-171450">
              <a:buFontTx/>
              <a:buChar char="-"/>
            </a:pPr>
            <a:r>
              <a:rPr lang="de-DE" baseline="0" dirty="0"/>
              <a:t>Aktivitäten &amp; </a:t>
            </a:r>
            <a:r>
              <a:rPr lang="de-DE" dirty="0"/>
              <a:t>beteiligte Akteure des Softwaremanagements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F925A70-FE29-4A47-89F4-F6850B1C47EE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2243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29C4F7-82AC-4057-A188-CC6FE514D8C9}" type="slidenum">
              <a:rPr lang="de-DE" smtClean="0"/>
              <a:pPr/>
              <a:t>46</a:t>
            </a:fld>
            <a:endParaRPr lang="de-DE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B105CBF-6044-4909-A722-B9E70225D5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</p:spTree>
    <p:extLst>
      <p:ext uri="{BB962C8B-B14F-4D97-AF65-F5344CB8AC3E}">
        <p14:creationId xmlns:p14="http://schemas.microsoft.com/office/powerpoint/2010/main" val="1352010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EB6B29-A51C-4E43-8E26-1DD1AA9F446B}" type="slidenum">
              <a:rPr lang="de-DE" smtClean="0"/>
              <a:pPr/>
              <a:t>64</a:t>
            </a:fld>
            <a:endParaRPr lang="de-DE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5175"/>
            <a:ext cx="5121275" cy="3840163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1" y="4860926"/>
            <a:ext cx="5207000" cy="46085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C263823-0C7C-4A16-A785-296759DC20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Vollmer</a:t>
            </a:r>
          </a:p>
        </p:txBody>
      </p:sp>
    </p:spTree>
    <p:extLst>
      <p:ext uri="{BB962C8B-B14F-4D97-AF65-F5344CB8AC3E}">
        <p14:creationId xmlns:p14="http://schemas.microsoft.com/office/powerpoint/2010/main" val="744973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6"/>
          <p:cNvSpPr txBox="1">
            <a:spLocks noChangeArrowheads="1"/>
          </p:cNvSpPr>
          <p:nvPr userDrawn="1"/>
        </p:nvSpPr>
        <p:spPr bwMode="auto">
          <a:xfrm>
            <a:off x="4270375" y="6223000"/>
            <a:ext cx="3744913" cy="3118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180000" tIns="72000" bIns="54000">
            <a:spAutoFit/>
          </a:bodyPr>
          <a:lstStyle/>
          <a:p>
            <a:pPr algn="r">
              <a:defRPr/>
            </a:pPr>
            <a:r>
              <a:rPr lang="de-DE" sz="1200" b="0" i="0" dirty="0">
                <a:latin typeface="+mj-lt"/>
              </a:rPr>
              <a:t>© Prof. Dr.-Ing. Guy Vollmer, Marcel </a:t>
            </a:r>
            <a:r>
              <a:rPr lang="de-DE" sz="1200" b="0" i="0" dirty="0" err="1">
                <a:latin typeface="+mj-lt"/>
              </a:rPr>
              <a:t>Klötgen</a:t>
            </a:r>
            <a:endParaRPr lang="de-DE" sz="1200" b="0" i="0" dirty="0">
              <a:latin typeface="+mj-lt"/>
            </a:endParaRPr>
          </a:p>
        </p:txBody>
      </p:sp>
      <p:pic>
        <p:nvPicPr>
          <p:cNvPr id="9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2675" y="5976938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198564" y="2537280"/>
            <a:ext cx="3977594" cy="2336800"/>
          </a:xfrm>
        </p:spPr>
        <p:txBody>
          <a:bodyPr lIns="0" tIns="0" rIns="0" bIns="0" anchor="t"/>
          <a:lstStyle>
            <a:lvl1pPr algn="l"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Klicken Sie, um das Titelformat zu bearbeiten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198563" y="4679950"/>
            <a:ext cx="6816725" cy="747713"/>
          </a:xfrm>
        </p:spPr>
        <p:txBody>
          <a:bodyPr rIns="0"/>
          <a:lstStyle>
            <a:lvl1pPr marL="0" indent="0">
              <a:buNone/>
              <a:defRPr sz="2400" b="0" i="0">
                <a:latin typeface="+mj-lt"/>
              </a:defRPr>
            </a:lvl1pPr>
          </a:lstStyle>
          <a:p>
            <a:r>
              <a:rPr lang="de-DE" dirty="0"/>
              <a:t>Klicken Sie, um das Format des Untertitelmasters zu bearbeiten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B7AAEEF-C83C-4DE3-A4C5-95396A0B147C}"/>
              </a:ext>
            </a:extLst>
          </p:cNvPr>
          <p:cNvSpPr/>
          <p:nvPr userDrawn="1"/>
        </p:nvSpPr>
        <p:spPr bwMode="auto">
          <a:xfrm>
            <a:off x="1" y="412304"/>
            <a:ext cx="9144000" cy="468052"/>
          </a:xfrm>
          <a:prstGeom prst="rect">
            <a:avLst/>
          </a:prstGeom>
          <a:solidFill>
            <a:srgbClr val="FF7523"/>
          </a:solidFill>
          <a:ln w="381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180000" tIns="72000" rIns="91440" bIns="54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996EEAEB-0D9B-4934-9B10-BD487CDC8EF2}"/>
              </a:ext>
            </a:extLst>
          </p:cNvPr>
          <p:cNvSpPr>
            <a:spLocks/>
          </p:cNvSpPr>
          <p:nvPr userDrawn="1"/>
        </p:nvSpPr>
        <p:spPr bwMode="auto">
          <a:xfrm>
            <a:off x="1022881" y="412304"/>
            <a:ext cx="8121119" cy="61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>
              <a:lnSpc>
                <a:spcPct val="130000"/>
              </a:lnSpc>
            </a:pPr>
            <a:r>
              <a:rPr lang="de-DE" sz="2400" dirty="0">
                <a:solidFill>
                  <a:schemeClr val="bg1"/>
                </a:solidFill>
                <a:latin typeface="Avenir Light"/>
                <a:cs typeface="Avenir Light"/>
              </a:rPr>
              <a:t>University </a:t>
            </a:r>
            <a:r>
              <a:rPr lang="de-DE" sz="2400" dirty="0" err="1">
                <a:solidFill>
                  <a:schemeClr val="bg1"/>
                </a:solidFill>
                <a:latin typeface="Avenir Light"/>
                <a:cs typeface="Avenir Light"/>
              </a:rPr>
              <a:t>of</a:t>
            </a:r>
            <a:r>
              <a:rPr lang="de-DE" sz="2400" dirty="0">
                <a:solidFill>
                  <a:schemeClr val="bg1"/>
                </a:solidFill>
                <a:latin typeface="Avenir Light"/>
                <a:cs typeface="Avenir Light"/>
              </a:rPr>
              <a:t> Applied </a:t>
            </a:r>
            <a:r>
              <a:rPr lang="de-DE" sz="2400" dirty="0" err="1">
                <a:solidFill>
                  <a:schemeClr val="bg1"/>
                </a:solidFill>
                <a:latin typeface="Avenir Light"/>
                <a:cs typeface="Avenir Light"/>
              </a:rPr>
              <a:t>Sciences</a:t>
            </a:r>
            <a:r>
              <a:rPr lang="de-DE" sz="2400" dirty="0">
                <a:solidFill>
                  <a:schemeClr val="bg1"/>
                </a:solidFill>
                <a:latin typeface="Avenir Light"/>
                <a:cs typeface="Avenir Light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venir Light"/>
                <a:cs typeface="Avenir Light"/>
              </a:rPr>
              <a:t>and</a:t>
            </a:r>
            <a:r>
              <a:rPr lang="de-DE" sz="2400" dirty="0">
                <a:solidFill>
                  <a:schemeClr val="bg1"/>
                </a:solidFill>
                <a:latin typeface="Avenir Light"/>
                <a:cs typeface="Avenir Light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venir Light"/>
                <a:cs typeface="Avenir Light"/>
              </a:rPr>
              <a:t>Arts</a:t>
            </a:r>
            <a:r>
              <a:rPr lang="de-DE" sz="2400" dirty="0">
                <a:solidFill>
                  <a:schemeClr val="bg1"/>
                </a:solidFill>
                <a:latin typeface="Avenir Light"/>
                <a:cs typeface="Avenir Light"/>
              </a:rPr>
              <a:t> Dortmund</a:t>
            </a:r>
            <a:endParaRPr lang="en-US" sz="2400" dirty="0">
              <a:solidFill>
                <a:schemeClr val="bg1"/>
              </a:solidFill>
              <a:latin typeface="Avenir Light"/>
              <a:cs typeface="Avenir Light"/>
              <a:sym typeface="Arial Narrow" charset="0"/>
            </a:endParaRP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9983D93A-64A9-4DB5-8ED4-5AF9851CBF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2566" y="2166189"/>
            <a:ext cx="2835968" cy="23808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Light"/>
              </a:defRPr>
            </a:lvl1pPr>
            <a:lvl2pPr>
              <a:defRPr>
                <a:latin typeface="Avenir Light"/>
              </a:defRPr>
            </a:lvl2pPr>
            <a:lvl3pPr>
              <a:defRPr>
                <a:latin typeface="Avenir Light"/>
              </a:defRPr>
            </a:lvl3pPr>
            <a:lvl4pPr>
              <a:defRPr>
                <a:latin typeface="Avenir Light"/>
              </a:defRPr>
            </a:lvl4pPr>
            <a:lvl5pPr>
              <a:defRPr>
                <a:latin typeface="Avenir Light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D45D657-825E-E944-8D01-17790DAC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76956"/>
            <a:ext cx="8258402" cy="435202"/>
          </a:xfrm>
        </p:spPr>
        <p:txBody>
          <a:bodyPr/>
          <a:lstStyle>
            <a:lvl1pPr>
              <a:defRPr sz="2400" b="1" i="0"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4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pic>
        <p:nvPicPr>
          <p:cNvPr id="4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5" y="676956"/>
            <a:ext cx="8258402" cy="43520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95325" y="1368425"/>
            <a:ext cx="3875088" cy="4857750"/>
          </a:xfrm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22813" y="1368425"/>
            <a:ext cx="3876675" cy="4857750"/>
          </a:xfrm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5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pic>
        <p:nvPicPr>
          <p:cNvPr id="3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pic>
        <p:nvPicPr>
          <p:cNvPr id="5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pic>
        <p:nvPicPr>
          <p:cNvPr id="5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5" y="676956"/>
            <a:ext cx="8258402" cy="43520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4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78650" y="71438"/>
            <a:ext cx="2093913" cy="615473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95325" y="71438"/>
            <a:ext cx="6130925" cy="6154737"/>
          </a:xfrm>
        </p:spPr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2192" y="631825"/>
            <a:ext cx="7776483" cy="494846"/>
          </a:xfrm>
        </p:spPr>
        <p:txBody>
          <a:bodyPr/>
          <a:lstStyle>
            <a:lvl1pPr algn="l">
              <a:defRPr sz="2000">
                <a:solidFill>
                  <a:sysClr val="windowText" lastClr="000000"/>
                </a:solidFill>
                <a:latin typeface="Avenir Ligh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Light"/>
              </a:defRPr>
            </a:lvl1pPr>
            <a:lvl2pPr>
              <a:defRPr sz="2000">
                <a:latin typeface="Avenir Light"/>
              </a:defRPr>
            </a:lvl2pPr>
            <a:lvl3pPr>
              <a:defRPr sz="1800">
                <a:latin typeface="Avenir Light"/>
              </a:defRPr>
            </a:lvl3pPr>
            <a:lvl4pPr>
              <a:defRPr sz="1600">
                <a:latin typeface="Avenir Light"/>
              </a:defRPr>
            </a:lvl4pPr>
            <a:lvl5pPr>
              <a:defRPr sz="1400">
                <a:latin typeface="Avenir Light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4" name="Picture 49" descr="FH-Logo - 25 c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0827" y="307296"/>
            <a:ext cx="16129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7350" y="676956"/>
            <a:ext cx="8566377" cy="43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0" tIns="72000" rIns="91440" bIns="5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das Titelformat zu bearbeiten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5325" y="1257300"/>
            <a:ext cx="7904163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44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die Formate des Vorlagentextes zu bearbeiten</a:t>
            </a:r>
          </a:p>
          <a:p>
            <a:pPr lvl="2"/>
            <a:r>
              <a:rPr lang="de-DE" dirty="0"/>
              <a:t>Zweite Ebene</a:t>
            </a:r>
          </a:p>
          <a:p>
            <a:pPr lvl="3"/>
            <a:r>
              <a:rPr lang="de-DE" dirty="0"/>
              <a:t>Dritte Ebene</a:t>
            </a:r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-68262" y="6543554"/>
            <a:ext cx="242887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360000" rIns="252000" anchor="ctr"/>
          <a:lstStyle/>
          <a:p>
            <a:pPr>
              <a:defRPr/>
            </a:pPr>
            <a:r>
              <a:rPr lang="de-DE" sz="1000" b="0" i="0" dirty="0">
                <a:latin typeface="Avenir Medium" panose="02000503020000020003" pitchFamily="2" charset="0"/>
                <a:sym typeface="Wingdings" pitchFamily="2" charset="2"/>
              </a:rPr>
              <a:t> </a:t>
            </a:r>
            <a:r>
              <a:rPr lang="de-DE" sz="1000" b="0" i="0" dirty="0">
                <a:latin typeface="+mj-lt"/>
                <a:sym typeface="Wingdings" pitchFamily="2" charset="2"/>
              </a:rPr>
              <a:t>Softwaretechnik C</a:t>
            </a:r>
            <a:endParaRPr lang="de-DE" sz="1000" b="0" i="0" dirty="0">
              <a:latin typeface="+mj-lt"/>
            </a:endParaRP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2FB6078-976E-4FD4-923E-AFDAEC5C62B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0" y="6498111"/>
            <a:ext cx="9144000" cy="0"/>
          </a:xfrm>
          <a:prstGeom prst="line">
            <a:avLst/>
          </a:prstGeom>
          <a:ln w="12700">
            <a:solidFill>
              <a:schemeClr val="tx2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664BF6C0-766A-431B-8F3B-893EFAB32BB1}"/>
              </a:ext>
            </a:extLst>
          </p:cNvPr>
          <p:cNvSpPr txBox="1">
            <a:spLocks/>
          </p:cNvSpPr>
          <p:nvPr userDrawn="1"/>
        </p:nvSpPr>
        <p:spPr>
          <a:xfrm>
            <a:off x="2292350" y="6533709"/>
            <a:ext cx="6851650" cy="211704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kumimoji="0" lang="de-DE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Wingdings" pitchFamily="2" charset="2"/>
              </a:rPr>
              <a:t>Agile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Wingdings" pitchFamily="2" charset="2"/>
              </a:rPr>
              <a:t>Einführung  |</a:t>
            </a:r>
            <a:r>
              <a:rPr lang="de-DE" sz="1000" dirty="0">
                <a:solidFill>
                  <a:schemeClr val="tx1"/>
                </a:solidFill>
                <a:latin typeface="+mj-lt"/>
                <a:cs typeface="Avenir Light"/>
              </a:rPr>
              <a:t>  </a:t>
            </a:r>
            <a:r>
              <a:rPr lang="de-DE" sz="1000" dirty="0">
                <a:latin typeface="+mj-lt"/>
                <a:cs typeface="Avenir Light"/>
              </a:rPr>
              <a:t>WS 2023/2024  |  © Prof. Dr.-Ing. Guy Vollmer, Marcel </a:t>
            </a:r>
            <a:r>
              <a:rPr lang="de-DE" sz="1000" dirty="0" err="1">
                <a:latin typeface="+mj-lt"/>
                <a:cs typeface="Avenir Light"/>
              </a:rPr>
              <a:t>Klötgen</a:t>
            </a:r>
            <a:r>
              <a:rPr lang="de-DE" sz="1000" dirty="0">
                <a:latin typeface="+mj-lt"/>
                <a:cs typeface="Avenir Light"/>
              </a:rPr>
              <a:t>  |   Folie </a:t>
            </a:r>
            <a:fld id="{375BBCE2-2147-49F2-8BCB-456399A24DE8}" type="slidenum">
              <a:rPr lang="de-DE" sz="1000" smtClean="0">
                <a:latin typeface="+mj-lt"/>
                <a:cs typeface="Avenir Light"/>
              </a:rPr>
              <a:pPr algn="r">
                <a:defRPr/>
              </a:pPr>
              <a:t>‹Nr.›</a:t>
            </a:fld>
            <a:endParaRPr lang="de-DE" sz="1000" dirty="0">
              <a:latin typeface="+mj-lt"/>
              <a:cs typeface="Avenir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7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 i="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0000"/>
        </a:spcAft>
        <a:buChar char="•"/>
        <a:defRPr sz="2000" b="0" i="0">
          <a:solidFill>
            <a:schemeClr val="tx1"/>
          </a:solidFill>
          <a:latin typeface="+mj-lt"/>
          <a:ea typeface="+mn-ea"/>
          <a:cs typeface="+mn-cs"/>
        </a:defRPr>
      </a:lvl1pPr>
      <a:lvl2pPr marL="285750" indent="-284163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SzPct val="120000"/>
        <a:buFont typeface="Wingdings" pitchFamily="2" charset="2"/>
        <a:buChar char="§"/>
        <a:defRPr sz="2000" b="0" i="0">
          <a:solidFill>
            <a:schemeClr val="tx1"/>
          </a:solidFill>
          <a:latin typeface="Avenir Book" panose="02000503020000020003" pitchFamily="2" charset="0"/>
        </a:defRPr>
      </a:lvl2pPr>
      <a:lvl3pPr marL="573088" indent="-285750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SzPct val="120000"/>
        <a:buChar char="•"/>
        <a:defRPr sz="1800" b="0" i="0">
          <a:solidFill>
            <a:schemeClr val="tx1"/>
          </a:solidFill>
          <a:latin typeface="+mj-lt"/>
        </a:defRPr>
      </a:lvl3pPr>
      <a:lvl4pPr marL="852488" indent="-277813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SzPct val="60000"/>
        <a:buChar char="o"/>
        <a:defRPr sz="1600" b="0" i="0">
          <a:solidFill>
            <a:schemeClr val="tx1"/>
          </a:solidFill>
          <a:latin typeface="+mj-lt"/>
        </a:defRPr>
      </a:lvl4pPr>
      <a:lvl5pPr marL="1141413" indent="-287338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Char char="-"/>
        <a:defRPr sz="1400" b="0" i="0">
          <a:solidFill>
            <a:schemeClr val="tx1"/>
          </a:solidFill>
          <a:latin typeface="Avenir Book" panose="02000503020000020003" pitchFamily="2" charset="0"/>
        </a:defRPr>
      </a:lvl5pPr>
      <a:lvl6pPr marL="1598613" indent="-287338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Char char="-"/>
        <a:defRPr>
          <a:solidFill>
            <a:schemeClr val="tx1"/>
          </a:solidFill>
          <a:latin typeface="+mn-lt"/>
        </a:defRPr>
      </a:lvl6pPr>
      <a:lvl7pPr marL="2055813" indent="-287338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Char char="-"/>
        <a:defRPr>
          <a:solidFill>
            <a:schemeClr val="tx1"/>
          </a:solidFill>
          <a:latin typeface="+mn-lt"/>
        </a:defRPr>
      </a:lvl7pPr>
      <a:lvl8pPr marL="2513013" indent="-287338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Char char="-"/>
        <a:defRPr>
          <a:solidFill>
            <a:schemeClr val="tx1"/>
          </a:solidFill>
          <a:latin typeface="+mn-lt"/>
        </a:defRPr>
      </a:lvl8pPr>
      <a:lvl9pPr marL="2970213" indent="-287338" algn="l" rtl="0" eaLnBrk="0" fontAlgn="base" hangingPunct="0">
        <a:spcBef>
          <a:spcPct val="0"/>
        </a:spcBef>
        <a:spcAft>
          <a:spcPct val="20000"/>
        </a:spcAft>
        <a:buClr>
          <a:srgbClr val="FF6600"/>
        </a:buClr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isst.fraunhofer.de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ias.fh-dortmund.de/ilias/goto.php?target=crs_187063_rcodepxTSHV5KWw&amp;client_id=ilias-fhd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dishgroup.com/sample_research_files/CHAOSReport2015-Final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irtschaftslexikon.gabler.de/definition/stakeholder-ansatz-46282" TargetMode="External"/><Relationship Id="rId2" Type="http://schemas.openxmlformats.org/officeDocument/2006/relationships/hyperlink" Target="https://wirtschaftslexikon.gabler.de/definition/anspruchsgruppen-2701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irtschaftslexikon.gabler.de/definition/social-responsiveness-46453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9358" y="2378869"/>
            <a:ext cx="4653742" cy="725487"/>
          </a:xfrm>
        </p:spPr>
        <p:txBody>
          <a:bodyPr/>
          <a:lstStyle/>
          <a:p>
            <a:pPr algn="l" eaLnBrk="1" hangingPunct="1"/>
            <a:r>
              <a:rPr lang="de-DE" sz="3200" b="0" dirty="0">
                <a:latin typeface="Calibri" panose="020F0502020204030204" pitchFamily="34" charset="0"/>
                <a:cs typeface="Calibri" panose="020F0502020204030204" pitchFamily="34" charset="0"/>
              </a:rPr>
              <a:t>Softwaretechnik C - Softwaremanagement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8563" y="4782343"/>
            <a:ext cx="6816725" cy="7477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Einführung und Motivation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Zur Person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902356"/>
              </p:ext>
            </p:extLst>
          </p:nvPr>
        </p:nvGraphicFramePr>
        <p:xfrm>
          <a:off x="672192" y="1455022"/>
          <a:ext cx="7717245" cy="5034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5271">
                  <a:extLst>
                    <a:ext uri="{9D8B030D-6E8A-4147-A177-3AD203B41FA5}">
                      <a16:colId xmlns:a16="http://schemas.microsoft.com/office/drawing/2014/main" val="114383970"/>
                    </a:ext>
                  </a:extLst>
                </a:gridCol>
                <a:gridCol w="6331974">
                  <a:extLst>
                    <a:ext uri="{9D8B030D-6E8A-4147-A177-3AD203B41FA5}">
                      <a16:colId xmlns:a16="http://schemas.microsoft.com/office/drawing/2014/main" val="2141769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Marcel </a:t>
                      </a:r>
                      <a:r>
                        <a:rPr lang="de-DE" b="1" dirty="0" err="1"/>
                        <a:t>Klötgen</a:t>
                      </a:r>
                      <a:r>
                        <a:rPr lang="de-DE" b="1" dirty="0"/>
                        <a:t> </a:t>
                      </a:r>
                      <a:r>
                        <a:rPr lang="de-DE" b="1" dirty="0" err="1"/>
                        <a:t>M.Sc</a:t>
                      </a:r>
                      <a:r>
                        <a:rPr lang="de-DE" b="1" dirty="0"/>
                        <a:t>.</a:t>
                      </a:r>
                    </a:p>
                    <a:p>
                      <a:endParaRPr lang="de-DE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83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Ausbildung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2003 – 2006: </a:t>
                      </a:r>
                      <a:r>
                        <a:rPr lang="de-DE" dirty="0" err="1"/>
                        <a:t>B.Sc</a:t>
                      </a:r>
                      <a:r>
                        <a:rPr lang="de-DE" dirty="0"/>
                        <a:t>. Medizinische Informatik</a:t>
                      </a:r>
                      <a:r>
                        <a:rPr lang="de-DE" baseline="0" dirty="0"/>
                        <a:t> an der FH Dortmund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2006 – 2008: </a:t>
                      </a:r>
                      <a:r>
                        <a:rPr lang="de-DE" dirty="0" err="1"/>
                        <a:t>M.Sc</a:t>
                      </a:r>
                      <a:r>
                        <a:rPr lang="de-DE" dirty="0"/>
                        <a:t>. Medizinische Informatik an</a:t>
                      </a:r>
                      <a:r>
                        <a:rPr lang="de-DE" baseline="0" dirty="0"/>
                        <a:t> der FH Dortmund</a:t>
                      </a:r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115582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Beruflicher Werdegang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  <a:p>
                      <a:r>
                        <a:rPr lang="de-DE" dirty="0"/>
                        <a:t>2009 – 2018: Softwareentwickler / Entwicklungsleiter / </a:t>
                      </a:r>
                      <a:r>
                        <a:rPr lang="de-DE" dirty="0" err="1"/>
                        <a:t>Scrum</a:t>
                      </a:r>
                      <a:r>
                        <a:rPr lang="de-DE" dirty="0"/>
                        <a:t> Master bei der </a:t>
                      </a:r>
                      <a:r>
                        <a:rPr lang="de-DE" dirty="0" err="1"/>
                        <a:t>CompuGroup</a:t>
                      </a:r>
                      <a:r>
                        <a:rPr lang="de-DE" dirty="0"/>
                        <a:t> Medical AG / CGM Clinical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1971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r"/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Seit</a:t>
                      </a:r>
                      <a:r>
                        <a:rPr lang="de-DE" baseline="0" dirty="0"/>
                        <a:t> 2018: Wissenschaftlicher Mitarbeiter / Gruppenleiter bei Fraunhofer Institut für Software- und Systemtechnik ISST </a:t>
                      </a:r>
                    </a:p>
                    <a:p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715695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Schwer-punkte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de-DE" dirty="0"/>
                        <a:t>Gesundheitsdateninfrastrukturen &amp; Datenräume im Gesundheitswesen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47589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r"/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dirty="0"/>
                        <a:t>Standards und Prozesse der primären und sekundären sowie </a:t>
                      </a:r>
                      <a:r>
                        <a:rPr lang="de-DE" dirty="0" err="1"/>
                        <a:t>sektorübergreifenden</a:t>
                      </a:r>
                      <a:r>
                        <a:rPr lang="de-DE" dirty="0"/>
                        <a:t> Verwendung von Daten im Gesundheitswesen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11193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r"/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dirty="0"/>
                        <a:t>Team- und Projektmanagement von IT-Projekten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902706"/>
                  </a:ext>
                </a:extLst>
              </a:tr>
            </a:tbl>
          </a:graphicData>
        </a:graphic>
      </p:graphicFrame>
      <p:pic>
        <p:nvPicPr>
          <p:cNvPr id="5" name="Grafik 4" descr="Ein Bild, das Mann, Person, Hemd, darstellend enthält.&#10;&#10;Automatisch generierte Beschreibung">
            <a:extLst>
              <a:ext uri="{FF2B5EF4-FFF2-40B4-BE49-F238E27FC236}">
                <a16:creationId xmlns:a16="http://schemas.microsoft.com/office/drawing/2014/main" id="{E0DCD53E-1047-4A92-BAB9-3BD0A7C579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537" y="267688"/>
            <a:ext cx="1434518" cy="171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125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F7B49F-4433-4E49-8BF1-D4E96696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Fraunhofer Institut für Software- und Systemtechnik ISST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52FB97-8A44-4047-B4E1-F2438E410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257300"/>
            <a:ext cx="4400376" cy="4968875"/>
          </a:xfrm>
        </p:spPr>
        <p:txBody>
          <a:bodyPr/>
          <a:lstStyle/>
          <a:p>
            <a:pPr lvl="1"/>
            <a:r>
              <a:rPr lang="de-DE" sz="1800" dirty="0"/>
              <a:t>Die </a:t>
            </a:r>
            <a:r>
              <a:rPr lang="de-DE" sz="1800" b="1" dirty="0"/>
              <a:t>Fraunhofer-Gesellschaft</a:t>
            </a:r>
            <a:r>
              <a:rPr lang="de-DE" sz="1800" dirty="0"/>
              <a:t> mit Sitz in Deutschland ist die weltweit führende Organisation für anwendungsorientierte Forschung</a:t>
            </a:r>
          </a:p>
          <a:p>
            <a:pPr lvl="2"/>
            <a:r>
              <a:rPr lang="de-DE" sz="1600" b="1" dirty="0"/>
              <a:t>76</a:t>
            </a:r>
            <a:r>
              <a:rPr lang="de-DE" sz="1600" dirty="0"/>
              <a:t> Institute und Forschungseinrichtungen</a:t>
            </a:r>
          </a:p>
          <a:p>
            <a:pPr lvl="2"/>
            <a:r>
              <a:rPr lang="de-DE" sz="1600" b="1" dirty="0"/>
              <a:t>30.000</a:t>
            </a:r>
            <a:r>
              <a:rPr lang="de-DE" sz="1600" dirty="0"/>
              <a:t> Mitarbeiterinnen und Mitarbeiter</a:t>
            </a:r>
          </a:p>
          <a:p>
            <a:pPr lvl="2"/>
            <a:r>
              <a:rPr lang="de-DE" sz="1600" b="1" dirty="0"/>
              <a:t>2,9 Mrd. Euro </a:t>
            </a:r>
            <a:r>
              <a:rPr lang="de-DE" sz="1600" dirty="0"/>
              <a:t>Forschungsvolumen</a:t>
            </a:r>
          </a:p>
          <a:p>
            <a:pPr lvl="2"/>
            <a:endParaRPr lang="de-DE" sz="1600" dirty="0"/>
          </a:p>
          <a:p>
            <a:pPr lvl="1"/>
            <a:r>
              <a:rPr lang="de-DE" sz="1800" dirty="0">
                <a:hlinkClick r:id="rId2"/>
              </a:rPr>
              <a:t>Fraunhofer ISST</a:t>
            </a:r>
            <a:endParaRPr lang="de-DE" sz="1800" dirty="0"/>
          </a:p>
          <a:p>
            <a:pPr lvl="2"/>
            <a:r>
              <a:rPr lang="de-DE" sz="1600" dirty="0"/>
              <a:t>Kernkompetenz: Data Spaces</a:t>
            </a:r>
          </a:p>
          <a:p>
            <a:pPr lvl="3"/>
            <a:r>
              <a:rPr lang="de-DE" sz="1400" dirty="0"/>
              <a:t>Standards und Architekturen für erfolgreiche Datenökosysteme​</a:t>
            </a:r>
          </a:p>
          <a:p>
            <a:pPr lvl="3"/>
            <a:r>
              <a:rPr lang="de-DE" sz="1400" dirty="0"/>
              <a:t>Technologien für Datenräume erforschen und entwickeln</a:t>
            </a:r>
          </a:p>
          <a:p>
            <a:pPr lvl="2"/>
            <a:r>
              <a:rPr lang="de-DE" sz="1600" dirty="0"/>
              <a:t>3 Abteilungen: Gesundheitswesen, Logistik, Datenwirtschaft</a:t>
            </a:r>
          </a:p>
          <a:p>
            <a:pPr lvl="2"/>
            <a:r>
              <a:rPr lang="de-DE" sz="1600" dirty="0"/>
              <a:t>118 Mitarbeitende (Stand 12/2020)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70FC2E-DF4B-4848-B599-1D84C6088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559" y="1377481"/>
            <a:ext cx="3784317" cy="453043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DA6B53A-7116-4A1F-BF91-703701018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014" y="1676767"/>
            <a:ext cx="3433343" cy="241894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EB3DBA7-01CA-4CB7-BBF8-C033B1887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1784" y="3915965"/>
            <a:ext cx="31242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395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86154" y="517037"/>
            <a:ext cx="6743700" cy="755650"/>
          </a:xfrm>
        </p:spPr>
        <p:txBody>
          <a:bodyPr/>
          <a:lstStyle/>
          <a:p>
            <a:pPr eaLnBrk="1" hangingPunct="1"/>
            <a:r>
              <a:rPr lang="de-DE" sz="2400" b="1" dirty="0">
                <a:latin typeface="Avenir Light"/>
              </a:rPr>
              <a:t>Kontaktdaten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7826" y="1577648"/>
            <a:ext cx="8255102" cy="4683155"/>
          </a:xfrm>
        </p:spPr>
        <p:txBody>
          <a:bodyPr/>
          <a:lstStyle/>
          <a:p>
            <a:pPr marL="1587" lvl="1" indent="0">
              <a:spcAft>
                <a:spcPts val="600"/>
              </a:spcAft>
              <a:buNone/>
              <a:defRPr/>
            </a:pPr>
            <a:endParaRPr lang="de-DE" sz="1800" dirty="0">
              <a:latin typeface="Avenir Light"/>
            </a:endParaRPr>
          </a:p>
          <a:p>
            <a:pPr marL="1587" lvl="1" indent="0">
              <a:spcAft>
                <a:spcPts val="600"/>
              </a:spcAft>
              <a:buNone/>
              <a:defRPr/>
            </a:pPr>
            <a:endParaRPr lang="de-DE" sz="1800" dirty="0">
              <a:latin typeface="Avenir Light"/>
            </a:endParaRPr>
          </a:p>
          <a:p>
            <a:pPr marL="1587" lvl="1" indent="0">
              <a:spcAft>
                <a:spcPts val="600"/>
              </a:spcAft>
              <a:buNone/>
              <a:defRPr/>
            </a:pPr>
            <a:endParaRPr lang="de-DE" sz="1800" dirty="0">
              <a:solidFill>
                <a:srgbClr val="FF6600"/>
              </a:solidFill>
              <a:latin typeface="Avenir Light"/>
            </a:endParaRPr>
          </a:p>
          <a:p>
            <a:pPr lvl="1">
              <a:defRPr/>
            </a:pPr>
            <a:endParaRPr lang="de-DE" sz="1800" dirty="0">
              <a:latin typeface="Avenir Light"/>
            </a:endParaRPr>
          </a:p>
          <a:p>
            <a:pPr lvl="1">
              <a:buFont typeface="Wingdings" pitchFamily="2" charset="2"/>
              <a:buNone/>
              <a:defRPr/>
            </a:pPr>
            <a:endParaRPr lang="de-DE" sz="1800" dirty="0">
              <a:latin typeface="Avenir Light"/>
            </a:endParaRPr>
          </a:p>
          <a:p>
            <a:pPr marL="0" indent="0" eaLnBrk="1" hangingPunct="1">
              <a:buFontTx/>
              <a:buNone/>
              <a:defRPr/>
            </a:pPr>
            <a:endParaRPr lang="de-DE" dirty="0">
              <a:latin typeface="Avenir Light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42875" y="1115983"/>
            <a:ext cx="4133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Aft>
                <a:spcPct val="20000"/>
              </a:spcAft>
              <a:defRPr/>
            </a:pPr>
            <a:endParaRPr lang="de-DE" sz="2400" b="1" kern="0" dirty="0">
              <a:solidFill>
                <a:srgbClr val="1750A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920884"/>
              </p:ext>
            </p:extLst>
          </p:nvPr>
        </p:nvGraphicFramePr>
        <p:xfrm>
          <a:off x="777826" y="2366973"/>
          <a:ext cx="7717245" cy="212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3434">
                  <a:extLst>
                    <a:ext uri="{9D8B030D-6E8A-4147-A177-3AD203B41FA5}">
                      <a16:colId xmlns:a16="http://schemas.microsoft.com/office/drawing/2014/main" val="114383970"/>
                    </a:ext>
                  </a:extLst>
                </a:gridCol>
                <a:gridCol w="5723811">
                  <a:extLst>
                    <a:ext uri="{9D8B030D-6E8A-4147-A177-3AD203B41FA5}">
                      <a16:colId xmlns:a16="http://schemas.microsoft.com/office/drawing/2014/main" val="2141769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Marcel </a:t>
                      </a:r>
                      <a:r>
                        <a:rPr lang="de-DE" dirty="0" err="1"/>
                        <a:t>Klötgen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M.Sc</a:t>
                      </a:r>
                      <a:r>
                        <a:rPr lang="de-DE" dirty="0"/>
                        <a:t>.</a:t>
                      </a:r>
                    </a:p>
                    <a:p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83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Lehrveranstaltung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Softwaretechnik C (Softwaremanagement)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19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Email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marcel.kloetgen@fh-dortmund.de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475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Raum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via Cisco </a:t>
                      </a:r>
                      <a:r>
                        <a:rPr lang="de-DE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WebEx</a:t>
                      </a:r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98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Sprechstunde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Nach Vereinbarung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744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9052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901177"/>
            <a:ext cx="8225064" cy="435202"/>
          </a:xfrm>
        </p:spPr>
        <p:txBody>
          <a:bodyPr/>
          <a:lstStyle/>
          <a:p>
            <a:pPr eaLnBrk="1" hangingPunct="1"/>
            <a:r>
              <a:rPr lang="de-DE" b="1" dirty="0">
                <a:latin typeface="Avenir Light"/>
              </a:rPr>
              <a:t>Agenda</a:t>
            </a:r>
          </a:p>
        </p:txBody>
      </p:sp>
      <p:sp>
        <p:nvSpPr>
          <p:cNvPr id="755716" name="Rectangle 4"/>
          <p:cNvSpPr>
            <a:spLocks noChangeArrowheads="1"/>
          </p:cNvSpPr>
          <p:nvPr/>
        </p:nvSpPr>
        <p:spPr bwMode="auto">
          <a:xfrm>
            <a:off x="728663" y="2123798"/>
            <a:ext cx="608647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144000" bIns="0"/>
          <a:lstStyle/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latin typeface="Avenir Light"/>
              </a:rPr>
              <a:t>Organisatorisches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latin typeface="Avenir Light"/>
              </a:rPr>
              <a:t>Motivation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latin typeface="Avenir Light"/>
              </a:rPr>
              <a:t>Einführung in Vorgehens- und Prozessmodelle</a:t>
            </a:r>
          </a:p>
          <a:p>
            <a:pPr marL="1587" lvl="1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tabLst>
                <a:tab pos="720725" algn="l"/>
                <a:tab pos="1076325" algn="l"/>
              </a:tabLst>
              <a:defRPr/>
            </a:pPr>
            <a:endParaRPr lang="de-DE" sz="2000" dirty="0">
              <a:latin typeface="Arial" charset="0"/>
            </a:endParaRPr>
          </a:p>
          <a:p>
            <a:pPr marL="344487" lvl="1" indent="-342900" algn="l" eaLnBrk="0" hangingPunct="0">
              <a:spcAft>
                <a:spcPct val="20000"/>
              </a:spcAft>
              <a:buClr>
                <a:srgbClr val="FF6600"/>
              </a:buClr>
              <a:buSzPct val="120000"/>
              <a:buFont typeface="+mj-lt"/>
              <a:buAutoNum type="arabicPeriod"/>
              <a:tabLst>
                <a:tab pos="720725" algn="l"/>
                <a:tab pos="1076325" algn="l"/>
              </a:tabLst>
              <a:defRPr/>
            </a:pPr>
            <a:endParaRPr lang="de-DE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901177"/>
            <a:ext cx="8225064" cy="435202"/>
          </a:xfrm>
        </p:spPr>
        <p:txBody>
          <a:bodyPr/>
          <a:lstStyle/>
          <a:p>
            <a:pPr eaLnBrk="1" hangingPunct="1"/>
            <a:endParaRPr lang="de-DE" b="1" dirty="0">
              <a:latin typeface="Avenir Light"/>
            </a:endParaRPr>
          </a:p>
        </p:txBody>
      </p:sp>
      <p:sp>
        <p:nvSpPr>
          <p:cNvPr id="755716" name="Rectangle 4"/>
          <p:cNvSpPr>
            <a:spLocks noChangeArrowheads="1"/>
          </p:cNvSpPr>
          <p:nvPr/>
        </p:nvSpPr>
        <p:spPr bwMode="auto">
          <a:xfrm>
            <a:off x="728663" y="2123798"/>
            <a:ext cx="608647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144000" bIns="0"/>
          <a:lstStyle/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b="1" dirty="0">
                <a:latin typeface="Avenir Light"/>
              </a:rPr>
              <a:t>Organisatorisches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solidFill>
                  <a:schemeClr val="bg1">
                    <a:lumMod val="65000"/>
                  </a:schemeClr>
                </a:solidFill>
                <a:latin typeface="Avenir Light"/>
              </a:rPr>
              <a:t>Motivation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solidFill>
                  <a:schemeClr val="bg1">
                    <a:lumMod val="65000"/>
                  </a:schemeClr>
                </a:solidFill>
                <a:latin typeface="Avenir Light"/>
              </a:rPr>
              <a:t>Einführung in Vorgehens- und Prozessmodelle</a:t>
            </a:r>
          </a:p>
          <a:p>
            <a:pPr marL="1587" lvl="1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tabLst>
                <a:tab pos="720725" algn="l"/>
                <a:tab pos="1076325" algn="l"/>
              </a:tabLst>
              <a:defRPr/>
            </a:pPr>
            <a:endParaRPr lang="de-DE" sz="2000" dirty="0">
              <a:latin typeface="Arial" charset="0"/>
            </a:endParaRPr>
          </a:p>
          <a:p>
            <a:pPr marL="344487" lvl="1" indent="-342900" algn="l" eaLnBrk="0" hangingPunct="0">
              <a:spcAft>
                <a:spcPct val="20000"/>
              </a:spcAft>
              <a:buClr>
                <a:srgbClr val="FF6600"/>
              </a:buClr>
              <a:buSzPct val="120000"/>
              <a:buFont typeface="+mj-lt"/>
              <a:buAutoNum type="arabicPeriod"/>
              <a:tabLst>
                <a:tab pos="720725" algn="l"/>
                <a:tab pos="1076325" algn="l"/>
              </a:tabLst>
              <a:defRPr/>
            </a:pPr>
            <a:endParaRPr lang="de-DE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16621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FA18860-C6D9-7912-19AC-1F603125B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Aufgrund des </a:t>
            </a:r>
            <a:r>
              <a:rPr lang="de-DE" b="1" dirty="0"/>
              <a:t>Feiertags am 03.10.2023 </a:t>
            </a:r>
            <a:r>
              <a:rPr lang="de-DE" dirty="0"/>
              <a:t>entfällt die Vorlesung in Präsenz.</a:t>
            </a:r>
          </a:p>
          <a:p>
            <a:r>
              <a:rPr lang="de-DE" dirty="0"/>
              <a:t>Stattdessen wird eine </a:t>
            </a:r>
            <a:r>
              <a:rPr lang="de-DE" b="1" dirty="0"/>
              <a:t>Aufzeichnung (mp4) der LV in ILIAS </a:t>
            </a:r>
            <a:r>
              <a:rPr lang="de-DE" dirty="0"/>
              <a:t>bereitgestellt.</a:t>
            </a:r>
          </a:p>
          <a:p>
            <a:r>
              <a:rPr lang="de-DE" dirty="0"/>
              <a:t>Das Praktikum am 04.10.2023 wird dann – neben der Zeit zur Aufgabenbearbeitung – zusätzlich zur </a:t>
            </a:r>
            <a:r>
              <a:rPr lang="de-DE" b="1" dirty="0"/>
              <a:t>Diskussion und Beantwortung Ihrer Fragen</a:t>
            </a:r>
            <a:r>
              <a:rPr lang="de-DE" dirty="0"/>
              <a:t> genutzt.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CDB82A-6282-0818-8668-CA06B768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Nächste Vorlesung 03.10.2023</a:t>
            </a:r>
          </a:p>
        </p:txBody>
      </p:sp>
    </p:spTree>
    <p:extLst>
      <p:ext uri="{BB962C8B-B14F-4D97-AF65-F5344CB8AC3E}">
        <p14:creationId xmlns:p14="http://schemas.microsoft.com/office/powerpoint/2010/main" val="398037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Lehrveranstaltung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387079"/>
              </p:ext>
            </p:extLst>
          </p:nvPr>
        </p:nvGraphicFramePr>
        <p:xfrm>
          <a:off x="695325" y="1200648"/>
          <a:ext cx="8002380" cy="5199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7613">
                  <a:extLst>
                    <a:ext uri="{9D8B030D-6E8A-4147-A177-3AD203B41FA5}">
                      <a16:colId xmlns:a16="http://schemas.microsoft.com/office/drawing/2014/main" val="114383970"/>
                    </a:ext>
                  </a:extLst>
                </a:gridCol>
                <a:gridCol w="5964767">
                  <a:extLst>
                    <a:ext uri="{9D8B030D-6E8A-4147-A177-3AD203B41FA5}">
                      <a16:colId xmlns:a16="http://schemas.microsoft.com/office/drawing/2014/main" val="2141769192"/>
                    </a:ext>
                  </a:extLst>
                </a:gridCol>
              </a:tblGrid>
              <a:tr h="740912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Name der Lehrveranstaltung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Softwaretechnik C (Softwaremanagement)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830467"/>
                  </a:ext>
                </a:extLst>
              </a:tr>
              <a:tr h="509235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Modulnummer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45261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197164"/>
                  </a:ext>
                </a:extLst>
              </a:tr>
              <a:tr h="509235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Zielgruppe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Informatik-Studierende (5. Semester)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4758980"/>
                  </a:ext>
                </a:extLst>
              </a:tr>
              <a:tr h="977004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Vorlesung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Dienstags, 16:00 Uhr – 17:30 Uhr</a:t>
                      </a:r>
                    </a:p>
                    <a:p>
                      <a:r>
                        <a:rPr lang="de-DE" dirty="0"/>
                        <a:t>Raum A.E.02</a:t>
                      </a:r>
                      <a:endParaRPr lang="de-DE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988921"/>
                  </a:ext>
                </a:extLst>
              </a:tr>
              <a:tr h="1270106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Praktikum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Mittwochs, 16:00 Uhr</a:t>
                      </a:r>
                      <a:r>
                        <a:rPr lang="de-DE" baseline="0" dirty="0"/>
                        <a:t> – 18:30 Uhr</a:t>
                      </a:r>
                    </a:p>
                    <a:p>
                      <a:r>
                        <a:rPr lang="de-DE" baseline="0" dirty="0"/>
                        <a:t>Cisco WebEx // Raum C.1.30</a:t>
                      </a:r>
                    </a:p>
                    <a:p>
                      <a:r>
                        <a:rPr lang="de-DE" b="1" baseline="0" dirty="0"/>
                        <a:t>Zugangsdaten sind im ILIAS-Kurs zu finden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744106"/>
                  </a:ext>
                </a:extLst>
              </a:tr>
              <a:tr h="683903">
                <a:tc>
                  <a:txBody>
                    <a:bodyPr/>
                    <a:lstStyle/>
                    <a:p>
                      <a:pPr algn="r"/>
                      <a:r>
                        <a:rPr lang="de-DE" b="1" dirty="0">
                          <a:hlinkClick r:id="rId2"/>
                        </a:rPr>
                        <a:t>ILIAS-Kurs</a:t>
                      </a:r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u="none" strike="noStrike" kern="1200" dirty="0">
                          <a:effectLst/>
                        </a:rPr>
                        <a:t>Softwaretechnik C</a:t>
                      </a:r>
                      <a:r>
                        <a:rPr lang="de-DE" sz="1800" u="none" strike="noStrike" kern="1200" baseline="0" dirty="0"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u="none" strike="noStrike" kern="1200" baseline="0" dirty="0">
                          <a:effectLst/>
                        </a:rPr>
                        <a:t>Softwaremanagement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2114057"/>
                  </a:ext>
                </a:extLst>
              </a:tr>
              <a:tr h="509235">
                <a:tc>
                  <a:txBody>
                    <a:bodyPr/>
                    <a:lstStyle/>
                    <a:p>
                      <a:pPr algn="r"/>
                      <a:r>
                        <a:rPr lang="de-DE" b="1" dirty="0"/>
                        <a:t>ILIAS-Kurspasswort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u="none" strike="noStrike" kern="1200" dirty="0">
                          <a:effectLst/>
                        </a:rPr>
                        <a:t>swtc23_24</a:t>
                      </a:r>
                      <a:endParaRPr lang="de-DE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130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97311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b="1" dirty="0"/>
              <a:t>Aktive Mitarbeit </a:t>
            </a:r>
            <a:r>
              <a:rPr lang="de-DE" dirty="0"/>
              <a:t>erwünscht</a:t>
            </a:r>
          </a:p>
          <a:p>
            <a:pPr lvl="1"/>
            <a:r>
              <a:rPr lang="de-DE" dirty="0"/>
              <a:t>Bitte </a:t>
            </a:r>
            <a:r>
              <a:rPr lang="de-DE" b="1" dirty="0"/>
              <a:t>Mikrofon stumm</a:t>
            </a:r>
            <a:r>
              <a:rPr lang="de-DE" dirty="0"/>
              <a:t>, wenn andere sprechen (Vortrag, Diskussion)</a:t>
            </a:r>
          </a:p>
          <a:p>
            <a:pPr lvl="1"/>
            <a:r>
              <a:rPr lang="de-DE" dirty="0"/>
              <a:t>Pausen für Interaktion </a:t>
            </a:r>
          </a:p>
          <a:p>
            <a:pPr lvl="1"/>
            <a:r>
              <a:rPr lang="de-DE" b="1" dirty="0"/>
              <a:t>Fragen oder Wortmeldungen</a:t>
            </a:r>
            <a:endParaRPr lang="de-DE" dirty="0"/>
          </a:p>
          <a:p>
            <a:pPr lvl="2"/>
            <a:r>
              <a:rPr lang="de-DE" dirty="0"/>
              <a:t>Im </a:t>
            </a:r>
            <a:r>
              <a:rPr lang="de-DE" b="1" dirty="0"/>
              <a:t>Chat</a:t>
            </a:r>
            <a:r>
              <a:rPr lang="de-DE" dirty="0"/>
              <a:t> stellen </a:t>
            </a:r>
          </a:p>
          <a:p>
            <a:pPr lvl="2"/>
            <a:r>
              <a:rPr lang="de-DE" dirty="0"/>
              <a:t>Per </a:t>
            </a:r>
            <a:r>
              <a:rPr lang="de-DE" b="1" dirty="0"/>
              <a:t>Handzeichen</a:t>
            </a:r>
            <a:r>
              <a:rPr lang="de-DE" dirty="0"/>
              <a:t> anmelden </a:t>
            </a:r>
          </a:p>
          <a:p>
            <a:pPr lvl="1"/>
            <a:r>
              <a:rPr lang="de-DE" dirty="0"/>
              <a:t>Teilnahme am </a:t>
            </a:r>
            <a:r>
              <a:rPr lang="de-DE" b="1" dirty="0"/>
              <a:t>Praktikum</a:t>
            </a:r>
            <a:r>
              <a:rPr lang="de-DE" dirty="0"/>
              <a:t> erwünscht </a:t>
            </a:r>
          </a:p>
          <a:p>
            <a:pPr lvl="1"/>
            <a:r>
              <a:rPr lang="de-DE" b="1" dirty="0"/>
              <a:t>Vor- und Nachbereitung </a:t>
            </a:r>
            <a:r>
              <a:rPr lang="de-DE" dirty="0"/>
              <a:t>der LV</a:t>
            </a:r>
          </a:p>
          <a:p>
            <a:pPr lvl="1"/>
            <a:r>
              <a:rPr lang="de-DE" dirty="0"/>
              <a:t>Nachfragen, Ergänzungen oder Vorschläge gern per Email oder im Gespräch  </a:t>
            </a:r>
          </a:p>
          <a:p>
            <a:pPr lvl="2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Kultur der LV</a:t>
            </a:r>
          </a:p>
        </p:txBody>
      </p:sp>
    </p:spTree>
    <p:extLst>
      <p:ext uri="{BB962C8B-B14F-4D97-AF65-F5344CB8AC3E}">
        <p14:creationId xmlns:p14="http://schemas.microsoft.com/office/powerpoint/2010/main" val="216791696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b="1" dirty="0"/>
          </a:p>
          <a:p>
            <a:pPr lvl="1"/>
            <a:r>
              <a:rPr lang="de-DE" b="1" dirty="0"/>
              <a:t>Aktive Mitarbeit </a:t>
            </a:r>
            <a:r>
              <a:rPr lang="de-DE" dirty="0"/>
              <a:t>erwünscht</a:t>
            </a:r>
          </a:p>
          <a:p>
            <a:pPr lvl="2"/>
            <a:r>
              <a:rPr lang="de-DE" dirty="0"/>
              <a:t>Diskurs</a:t>
            </a:r>
          </a:p>
          <a:p>
            <a:pPr lvl="2"/>
            <a:r>
              <a:rPr lang="de-DE" dirty="0"/>
              <a:t>Fragen</a:t>
            </a:r>
          </a:p>
          <a:p>
            <a:pPr lvl="2"/>
            <a:r>
              <a:rPr lang="de-DE" dirty="0"/>
              <a:t>Wortmeldungen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Teilnahme am </a:t>
            </a:r>
            <a:r>
              <a:rPr lang="de-DE" b="1" dirty="0"/>
              <a:t>Praktikum für praktische Anwendung der Lehrinhalte</a:t>
            </a:r>
            <a:endParaRPr lang="de-DE" dirty="0"/>
          </a:p>
          <a:p>
            <a:pPr lvl="1"/>
            <a:endParaRPr lang="de-DE" b="1" dirty="0"/>
          </a:p>
          <a:p>
            <a:pPr lvl="1"/>
            <a:r>
              <a:rPr lang="de-DE" b="1" dirty="0"/>
              <a:t>Vor- und Nachbereitung </a:t>
            </a:r>
            <a:r>
              <a:rPr lang="de-DE" dirty="0"/>
              <a:t>der LV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Nachfragen, Ergänzungen oder Vorschläge gern auch per Email oder im Gespräch  </a:t>
            </a:r>
          </a:p>
          <a:p>
            <a:pPr lvl="2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Kultur der LV</a:t>
            </a:r>
          </a:p>
        </p:txBody>
      </p:sp>
    </p:spTree>
    <p:extLst>
      <p:ext uri="{BB962C8B-B14F-4D97-AF65-F5344CB8AC3E}">
        <p14:creationId xmlns:p14="http://schemas.microsoft.com/office/powerpoint/2010/main" val="271073339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Methoden und Werkzeuge zum Management der arbeitsteiligen Entwicklung, Distribution und Wartung komplexer Software </a:t>
            </a:r>
            <a:r>
              <a:rPr lang="de-DE" b="1" dirty="0"/>
              <a:t>kennen und anwenden </a:t>
            </a:r>
          </a:p>
          <a:p>
            <a:pPr lvl="2"/>
            <a:r>
              <a:rPr lang="de-DE" dirty="0"/>
              <a:t>Methoden und Aktivitäten im Lebenszyklus: Von der Anforderung zum Betrieb </a:t>
            </a:r>
          </a:p>
          <a:p>
            <a:pPr lvl="2"/>
            <a:r>
              <a:rPr lang="de-DE" dirty="0"/>
              <a:t>Geläufige Vorgehens- und Prozessmodelle</a:t>
            </a:r>
          </a:p>
          <a:p>
            <a:pPr lvl="2"/>
            <a:r>
              <a:rPr lang="de-DE" dirty="0"/>
              <a:t>Methoden und Werkzeuge der Projektplanung und -überwachung</a:t>
            </a:r>
          </a:p>
          <a:p>
            <a:pPr lvl="2"/>
            <a:r>
              <a:rPr lang="de-DE" dirty="0"/>
              <a:t>Aufgaben des Produktmanagements </a:t>
            </a:r>
          </a:p>
          <a:p>
            <a:pPr marL="287338" lvl="2" indent="0">
              <a:buNone/>
            </a:pPr>
            <a:r>
              <a:rPr lang="de-DE" dirty="0"/>
              <a:t> </a:t>
            </a:r>
          </a:p>
          <a:p>
            <a:pPr lvl="2"/>
            <a:endParaRPr lang="de-DE" dirty="0"/>
          </a:p>
          <a:p>
            <a:pPr lvl="1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Ziele der LV</a:t>
            </a:r>
          </a:p>
        </p:txBody>
      </p:sp>
    </p:spTree>
    <p:extLst>
      <p:ext uri="{BB962C8B-B14F-4D97-AF65-F5344CB8AC3E}">
        <p14:creationId xmlns:p14="http://schemas.microsoft.com/office/powerpoint/2010/main" val="217251869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683082"/>
              </p:ext>
            </p:extLst>
          </p:nvPr>
        </p:nvGraphicFramePr>
        <p:xfrm>
          <a:off x="695325" y="1257300"/>
          <a:ext cx="7904163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Ziele der LV</a:t>
            </a:r>
          </a:p>
        </p:txBody>
      </p:sp>
    </p:spTree>
    <p:extLst>
      <p:ext uri="{BB962C8B-B14F-4D97-AF65-F5344CB8AC3E}">
        <p14:creationId xmlns:p14="http://schemas.microsoft.com/office/powerpoint/2010/main" val="135608959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marL="1587" lvl="1" indent="0">
              <a:buNone/>
            </a:pPr>
            <a:r>
              <a:rPr lang="de-DE" dirty="0"/>
              <a:t>Inhalte allgemein: </a:t>
            </a:r>
          </a:p>
          <a:p>
            <a:pPr marL="1587" lvl="1" indent="0">
              <a:buNone/>
            </a:pPr>
            <a:endParaRPr lang="de-DE" dirty="0"/>
          </a:p>
          <a:p>
            <a:pPr lvl="1"/>
            <a:r>
              <a:rPr lang="de-DE" dirty="0"/>
              <a:t>Einführung in das Softwaremanagement (Begriffe und typische Projektziele) </a:t>
            </a:r>
          </a:p>
          <a:p>
            <a:pPr lvl="1"/>
            <a:r>
              <a:rPr lang="de-DE" dirty="0"/>
              <a:t>Projektplanung und -organisation</a:t>
            </a:r>
          </a:p>
          <a:p>
            <a:pPr lvl="2"/>
            <a:r>
              <a:rPr lang="de-DE" dirty="0"/>
              <a:t>Personalmanagement, Aufbau- und Ablauforganisation </a:t>
            </a:r>
          </a:p>
          <a:p>
            <a:pPr lvl="2"/>
            <a:r>
              <a:rPr lang="de-DE" dirty="0"/>
              <a:t>Vorgehens- und Prozessmodelle (Basismodelle, Rahmenmodelle, Monumentale Modelle, Agile Modelle) </a:t>
            </a:r>
          </a:p>
          <a:p>
            <a:pPr lvl="2"/>
            <a:r>
              <a:rPr lang="de-DE" dirty="0"/>
              <a:t>Termin-, Ressourcen- und Kostenplanung </a:t>
            </a:r>
          </a:p>
          <a:p>
            <a:pPr lvl="2"/>
            <a:r>
              <a:rPr lang="de-DE" dirty="0"/>
              <a:t>Aufwandsermittlung </a:t>
            </a:r>
          </a:p>
          <a:p>
            <a:pPr lvl="1"/>
            <a:r>
              <a:rPr lang="de-DE" dirty="0"/>
              <a:t>Projektüberwachung (Projektkontrolle, Projektsteuerung, Berichte) 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Inhalte der LV (1/2)</a:t>
            </a:r>
          </a:p>
        </p:txBody>
      </p:sp>
    </p:spTree>
    <p:extLst>
      <p:ext uri="{BB962C8B-B14F-4D97-AF65-F5344CB8AC3E}">
        <p14:creationId xmlns:p14="http://schemas.microsoft.com/office/powerpoint/2010/main" val="43171139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587" lvl="1" indent="0">
              <a:buNone/>
            </a:pPr>
            <a:endParaRPr lang="de-DE" dirty="0"/>
          </a:p>
          <a:p>
            <a:pPr marL="1587" lvl="1" indent="0">
              <a:buNone/>
            </a:pPr>
            <a:r>
              <a:rPr lang="de-DE" dirty="0"/>
              <a:t>Konkrete Inhaltssegmente der LV:</a:t>
            </a:r>
          </a:p>
          <a:p>
            <a:pPr marL="1587" lvl="1" indent="0">
              <a:buNone/>
            </a:pPr>
            <a:endParaRPr lang="de-DE" dirty="0"/>
          </a:p>
          <a:p>
            <a:pPr lvl="1"/>
            <a:r>
              <a:rPr lang="de-DE" dirty="0"/>
              <a:t>Vorgehens- und Prozessmodelle der Softwaretechnik</a:t>
            </a:r>
          </a:p>
          <a:p>
            <a:pPr lvl="1"/>
            <a:r>
              <a:rPr lang="de-DE" dirty="0"/>
              <a:t>Anforderungsmanagement </a:t>
            </a:r>
          </a:p>
          <a:p>
            <a:pPr lvl="1"/>
            <a:r>
              <a:rPr lang="de-DE" dirty="0"/>
              <a:t>Qualitätsmanagement </a:t>
            </a:r>
          </a:p>
          <a:p>
            <a:pPr lvl="1"/>
            <a:r>
              <a:rPr lang="de-DE" dirty="0"/>
              <a:t>Konfigurationsmanagement </a:t>
            </a:r>
          </a:p>
          <a:p>
            <a:pPr lvl="1"/>
            <a:r>
              <a:rPr lang="de-DE" dirty="0"/>
              <a:t>Risikomanagement </a:t>
            </a:r>
          </a:p>
          <a:p>
            <a:pPr lvl="2"/>
            <a:r>
              <a:rPr lang="de-DE" dirty="0"/>
              <a:t>Risikomanagementprozess und Planung von Gegenmaßnahmen</a:t>
            </a:r>
          </a:p>
          <a:p>
            <a:pPr lvl="1"/>
            <a:r>
              <a:rPr lang="de-DE" dirty="0"/>
              <a:t>Produktmanagement </a:t>
            </a:r>
          </a:p>
          <a:p>
            <a:pPr lvl="2"/>
            <a:r>
              <a:rPr lang="de-DE" dirty="0"/>
              <a:t>Anforderungen, Änderungen, Lieferantenvereinbarungen</a:t>
            </a:r>
          </a:p>
          <a:p>
            <a:pPr lvl="1"/>
            <a:r>
              <a:rPr lang="de-DE" dirty="0"/>
              <a:t>Prozessverbesserung</a:t>
            </a:r>
          </a:p>
          <a:p>
            <a:pPr lvl="1"/>
            <a:endParaRPr lang="de-DE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Inhalte der LV (2/2)</a:t>
            </a:r>
          </a:p>
        </p:txBody>
      </p:sp>
    </p:spTree>
    <p:extLst>
      <p:ext uri="{BB962C8B-B14F-4D97-AF65-F5344CB8AC3E}">
        <p14:creationId xmlns:p14="http://schemas.microsoft.com/office/powerpoint/2010/main" val="352612702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1587" lvl="1" indent="0">
              <a:buNone/>
            </a:pPr>
            <a:endParaRPr lang="de-DE" dirty="0"/>
          </a:p>
          <a:p>
            <a:pPr lvl="1"/>
            <a:r>
              <a:rPr lang="de-DE" dirty="0"/>
              <a:t>Erstellung von und Arbeit mit </a:t>
            </a:r>
            <a:r>
              <a:rPr lang="de-DE" b="1" dirty="0"/>
              <a:t>thematisch relevanten Inhalten</a:t>
            </a:r>
          </a:p>
          <a:p>
            <a:pPr lvl="1"/>
            <a:r>
              <a:rPr lang="de-DE" dirty="0"/>
              <a:t>Übungen </a:t>
            </a:r>
          </a:p>
          <a:p>
            <a:pPr lvl="1"/>
            <a:r>
              <a:rPr lang="de-DE" dirty="0"/>
              <a:t>Methoden 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Inhalte des Praktikums</a:t>
            </a:r>
          </a:p>
        </p:txBody>
      </p:sp>
    </p:spTree>
    <p:extLst>
      <p:ext uri="{BB962C8B-B14F-4D97-AF65-F5344CB8AC3E}">
        <p14:creationId xmlns:p14="http://schemas.microsoft.com/office/powerpoint/2010/main" val="62853041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Klausur </a:t>
            </a:r>
          </a:p>
          <a:p>
            <a:pPr lvl="2"/>
            <a:r>
              <a:rPr lang="de-DE" dirty="0"/>
              <a:t>Details werden noch bekanntgegeben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Präsentation der Praktikumsergebnisse </a:t>
            </a:r>
          </a:p>
          <a:p>
            <a:pPr lvl="2"/>
            <a:r>
              <a:rPr lang="de-DE" dirty="0"/>
              <a:t>Bonuspunkte für Klausur 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Prüfungsleistung</a:t>
            </a:r>
          </a:p>
        </p:txBody>
      </p:sp>
    </p:spTree>
    <p:extLst>
      <p:ext uri="{BB962C8B-B14F-4D97-AF65-F5344CB8AC3E}">
        <p14:creationId xmlns:p14="http://schemas.microsoft.com/office/powerpoint/2010/main" val="2624312810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pPr lvl="1"/>
            <a:r>
              <a:rPr lang="de-DE" dirty="0" err="1"/>
              <a:t>Balzert</a:t>
            </a:r>
            <a:r>
              <a:rPr lang="de-DE" dirty="0"/>
              <a:t>, H. (2008): Lehrbuch der Softwaretechnik, Softwaremanagement, </a:t>
            </a:r>
            <a:br>
              <a:rPr lang="de-DE" dirty="0"/>
            </a:br>
            <a:r>
              <a:rPr lang="de-DE" dirty="0"/>
              <a:t>2. Auflage, Heidelberg: Spektrum Akademischer Verlag.</a:t>
            </a:r>
          </a:p>
          <a:p>
            <a:pPr lvl="1"/>
            <a:r>
              <a:rPr lang="de-DE" dirty="0" err="1"/>
              <a:t>Sommerville</a:t>
            </a:r>
            <a:r>
              <a:rPr lang="de-DE" dirty="0"/>
              <a:t>, I. (2012): Software Engineering, 9. aktualisierte Auflage, München: Pearson Studium.</a:t>
            </a:r>
          </a:p>
          <a:p>
            <a:pPr lvl="1"/>
            <a:r>
              <a:rPr lang="de-DE" dirty="0" err="1"/>
              <a:t>Spitczok</a:t>
            </a:r>
            <a:r>
              <a:rPr lang="de-DE" dirty="0"/>
              <a:t>, N., Vollmer, G., Weber-Schäfer, U. (2014): Pragmatisches IT-Projektmanagement, 2. akt. u. </a:t>
            </a:r>
            <a:r>
              <a:rPr lang="de-DE" dirty="0" err="1"/>
              <a:t>überarb</a:t>
            </a:r>
            <a:r>
              <a:rPr lang="de-DE" dirty="0"/>
              <a:t>. Auflage, Heidelberg: </a:t>
            </a:r>
            <a:r>
              <a:rPr lang="de-DE" dirty="0" err="1"/>
              <a:t>d.punkt</a:t>
            </a:r>
            <a:r>
              <a:rPr lang="de-DE" dirty="0"/>
              <a:t>-Verlag</a:t>
            </a:r>
          </a:p>
          <a:p>
            <a:pPr lvl="1"/>
            <a:r>
              <a:rPr lang="de-DE" dirty="0" err="1"/>
              <a:t>Winkelhofer</a:t>
            </a:r>
            <a:r>
              <a:rPr lang="de-DE" dirty="0"/>
              <a:t>, G. (2005): Management- und Projektmethoden, 3. Auflage, Berlin, Heidelberg: Springer-Verlag.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Literatur</a:t>
            </a:r>
          </a:p>
        </p:txBody>
      </p:sp>
    </p:spTree>
    <p:extLst>
      <p:ext uri="{BB962C8B-B14F-4D97-AF65-F5344CB8AC3E}">
        <p14:creationId xmlns:p14="http://schemas.microsoft.com/office/powerpoint/2010/main" val="60059076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901177"/>
            <a:ext cx="8225064" cy="435202"/>
          </a:xfrm>
        </p:spPr>
        <p:txBody>
          <a:bodyPr/>
          <a:lstStyle/>
          <a:p>
            <a:pPr eaLnBrk="1" hangingPunct="1"/>
            <a:endParaRPr lang="de-DE" b="1" dirty="0">
              <a:latin typeface="Avenir Light"/>
            </a:endParaRPr>
          </a:p>
        </p:txBody>
      </p:sp>
      <p:sp>
        <p:nvSpPr>
          <p:cNvPr id="755716" name="Rectangle 4"/>
          <p:cNvSpPr>
            <a:spLocks noChangeArrowheads="1"/>
          </p:cNvSpPr>
          <p:nvPr/>
        </p:nvSpPr>
        <p:spPr bwMode="auto">
          <a:xfrm>
            <a:off x="728663" y="2123798"/>
            <a:ext cx="608647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144000" bIns="0"/>
          <a:lstStyle/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solidFill>
                  <a:schemeClr val="bg1">
                    <a:lumMod val="65000"/>
                  </a:schemeClr>
                </a:solidFill>
                <a:latin typeface="Avenir Light"/>
              </a:rPr>
              <a:t>Organisatorisches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b="1" dirty="0">
                <a:latin typeface="Avenir Light"/>
              </a:rPr>
              <a:t>Motivation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solidFill>
                  <a:schemeClr val="bg1">
                    <a:lumMod val="65000"/>
                  </a:schemeClr>
                </a:solidFill>
                <a:latin typeface="Avenir Light"/>
              </a:rPr>
              <a:t>Einführung in Vorgehens- und Prozessmodelle</a:t>
            </a:r>
          </a:p>
          <a:p>
            <a:pPr marL="1587" lvl="1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tabLst>
                <a:tab pos="720725" algn="l"/>
                <a:tab pos="1076325" algn="l"/>
              </a:tabLst>
              <a:defRPr/>
            </a:pPr>
            <a:endParaRPr lang="de-DE" sz="2000" dirty="0">
              <a:latin typeface="Arial" charset="0"/>
            </a:endParaRPr>
          </a:p>
          <a:p>
            <a:pPr marL="344487" lvl="1" indent="-342900" algn="l" eaLnBrk="0" hangingPunct="0">
              <a:spcAft>
                <a:spcPct val="20000"/>
              </a:spcAft>
              <a:buClr>
                <a:srgbClr val="FF6600"/>
              </a:buClr>
              <a:buSzPct val="120000"/>
              <a:buFont typeface="+mj-lt"/>
              <a:buAutoNum type="arabicPeriod"/>
              <a:tabLst>
                <a:tab pos="720725" algn="l"/>
                <a:tab pos="1076325" algn="l"/>
              </a:tabLst>
              <a:defRPr/>
            </a:pPr>
            <a:endParaRPr lang="de-DE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940432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40" y="1257300"/>
            <a:ext cx="6663133" cy="4968875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Softwaremanagement?</a:t>
            </a:r>
          </a:p>
        </p:txBody>
      </p:sp>
    </p:spTree>
    <p:extLst>
      <p:ext uri="{BB962C8B-B14F-4D97-AF65-F5344CB8AC3E}">
        <p14:creationId xmlns:p14="http://schemas.microsoft.com/office/powerpoint/2010/main" val="199760535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Bei den Prozessen und Aktivitäten des Softwaremanagements handelt es sich oftmals um </a:t>
            </a:r>
            <a:r>
              <a:rPr lang="de-DE" b="1" dirty="0"/>
              <a:t>begleitende Aktivitäten in einem Softwareentwicklungsprojekt</a:t>
            </a:r>
          </a:p>
          <a:p>
            <a:pPr lvl="1"/>
            <a:r>
              <a:rPr lang="de-DE" dirty="0"/>
              <a:t>Die Ergebnisse dieser Aktivitäten sind in der Regel selbst </a:t>
            </a:r>
            <a:r>
              <a:rPr lang="de-DE" b="1" dirty="0"/>
              <a:t>kein integraler Bestandteil des Endprodukts </a:t>
            </a:r>
          </a:p>
          <a:p>
            <a:pPr lvl="1"/>
            <a:r>
              <a:rPr lang="de-DE" dirty="0"/>
              <a:t>Dennoch sind diese Aktivitäten eminent wichtig</a:t>
            </a:r>
          </a:p>
          <a:p>
            <a:pPr lvl="1"/>
            <a:r>
              <a:rPr lang="de-DE" dirty="0"/>
              <a:t>Das wird deutlich durch die </a:t>
            </a:r>
            <a:r>
              <a:rPr lang="de-DE" b="1" dirty="0"/>
              <a:t>große Anzahl fehlgeschlagener Softwareprojekte</a:t>
            </a:r>
            <a:r>
              <a:rPr lang="de-DE" dirty="0"/>
              <a:t>, bei denen diese Aktivitäten vernachlässigt wurden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 Softwaremanagement (1/3)</a:t>
            </a:r>
          </a:p>
        </p:txBody>
      </p:sp>
    </p:spTree>
    <p:extLst>
      <p:ext uri="{BB962C8B-B14F-4D97-AF65-F5344CB8AC3E}">
        <p14:creationId xmlns:p14="http://schemas.microsoft.com/office/powerpoint/2010/main" val="309985461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Software besitzt </a:t>
            </a:r>
            <a:r>
              <a:rPr lang="de-DE" b="1" dirty="0"/>
              <a:t>spezielle Eigenschaften</a:t>
            </a:r>
            <a:r>
              <a:rPr lang="de-DE" dirty="0"/>
              <a:t>, die das Management von Softwareprojekten erschweren</a:t>
            </a:r>
          </a:p>
          <a:p>
            <a:pPr lvl="1"/>
            <a:r>
              <a:rPr lang="de-DE" dirty="0"/>
              <a:t>Viele </a:t>
            </a:r>
            <a:r>
              <a:rPr lang="de-DE" b="1" dirty="0"/>
              <a:t>Manager</a:t>
            </a:r>
            <a:r>
              <a:rPr lang="de-DE" dirty="0"/>
              <a:t>, die aus </a:t>
            </a:r>
            <a:r>
              <a:rPr lang="de-DE" b="1" dirty="0"/>
              <a:t>anderen Bereichen </a:t>
            </a:r>
            <a:r>
              <a:rPr lang="de-DE" dirty="0"/>
              <a:t>in die Software-Branche gewechselt sind, sind an der Nichtberücksichtigung dieser Eigenschaften gescheitert</a:t>
            </a:r>
          </a:p>
          <a:p>
            <a:pPr lvl="1"/>
            <a:r>
              <a:rPr lang="de-DE" dirty="0"/>
              <a:t>Viele </a:t>
            </a:r>
            <a:r>
              <a:rPr lang="de-DE" b="1" dirty="0"/>
              <a:t>Berufsanfänger</a:t>
            </a:r>
            <a:r>
              <a:rPr lang="de-DE" dirty="0"/>
              <a:t>, die als Software-Ingenieure ihre Laufbahn beginnen, kommen unter Umständen schnell und oft ohne spezifische Vorbereitung in die Situation, ein Projektteam zu führen</a:t>
            </a:r>
          </a:p>
          <a:p>
            <a:pPr lvl="1"/>
            <a:r>
              <a:rPr lang="de-DE" b="1" dirty="0"/>
              <a:t>Ziel </a:t>
            </a:r>
            <a:r>
              <a:rPr lang="de-DE" dirty="0"/>
              <a:t>ist es somit, Sie als Studierende eines Informatik-Studiengangs möglichst praxisorientiert auf die vielfältigen Aufgaben des </a:t>
            </a:r>
            <a:r>
              <a:rPr lang="de-DE" b="1" dirty="0">
                <a:solidFill>
                  <a:schemeClr val="accent2"/>
                </a:solidFill>
              </a:rPr>
              <a:t>Softwaremanagements</a:t>
            </a:r>
            <a:r>
              <a:rPr lang="de-DE" dirty="0"/>
              <a:t> vorzubereiten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 Softwaremanagement (2/3)</a:t>
            </a:r>
          </a:p>
        </p:txBody>
      </p:sp>
    </p:spTree>
    <p:extLst>
      <p:ext uri="{BB962C8B-B14F-4D97-AF65-F5344CB8AC3E}">
        <p14:creationId xmlns:p14="http://schemas.microsoft.com/office/powerpoint/2010/main" val="1343733796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224889"/>
              </p:ext>
            </p:extLst>
          </p:nvPr>
        </p:nvGraphicFramePr>
        <p:xfrm>
          <a:off x="695325" y="1257300"/>
          <a:ext cx="5158937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 Softwaremanagement (3/3)</a:t>
            </a:r>
          </a:p>
        </p:txBody>
      </p:sp>
      <p:sp>
        <p:nvSpPr>
          <p:cNvPr id="5" name="Inhaltsplatzhalter 1"/>
          <p:cNvSpPr txBox="1">
            <a:spLocks/>
          </p:cNvSpPr>
          <p:nvPr/>
        </p:nvSpPr>
        <p:spPr bwMode="auto">
          <a:xfrm>
            <a:off x="5623034" y="1257300"/>
            <a:ext cx="2976454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4400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20000"/>
              </a:spcAft>
              <a:buChar char="•"/>
              <a:defRPr sz="2000" b="0" i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1pPr>
            <a:lvl2pPr marL="285750" indent="-284163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000" b="0" i="0">
                <a:solidFill>
                  <a:schemeClr val="tx1"/>
                </a:solidFill>
                <a:latin typeface="Avenir Light"/>
              </a:defRPr>
            </a:lvl2pPr>
            <a:lvl3pPr marL="573088" indent="-285750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120000"/>
              <a:buChar char="•"/>
              <a:defRPr sz="1800" b="0" i="0">
                <a:solidFill>
                  <a:schemeClr val="tx1"/>
                </a:solidFill>
                <a:latin typeface="Avenir Light"/>
              </a:defRPr>
            </a:lvl3pPr>
            <a:lvl4pPr marL="852488" indent="-277813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60000"/>
              <a:buChar char="o"/>
              <a:defRPr sz="1600" b="0" i="0">
                <a:solidFill>
                  <a:schemeClr val="tx1"/>
                </a:solidFill>
                <a:latin typeface="Avenir Light"/>
              </a:defRPr>
            </a:lvl4pPr>
            <a:lvl5pPr marL="11414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 sz="1400" b="0" i="0">
                <a:solidFill>
                  <a:schemeClr val="tx1"/>
                </a:solidFill>
                <a:latin typeface="Avenir Light"/>
              </a:defRPr>
            </a:lvl5pPr>
            <a:lvl6pPr marL="15986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0558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25130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29702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endParaRPr lang="de-DE" kern="0" dirty="0"/>
          </a:p>
          <a:p>
            <a:pPr lvl="1"/>
            <a:endParaRPr lang="de-DE" kern="0" dirty="0"/>
          </a:p>
          <a:p>
            <a:pPr lvl="1"/>
            <a:endParaRPr lang="de-DE" kern="0" dirty="0"/>
          </a:p>
          <a:p>
            <a:pPr marL="1587" lvl="1" indent="0" algn="ctr">
              <a:buFont typeface="Wingdings" pitchFamily="2" charset="2"/>
              <a:buNone/>
            </a:pPr>
            <a:r>
              <a:rPr lang="de-DE" b="1" kern="0" dirty="0"/>
              <a:t>Wissensdomänen des Softwaremanagements</a:t>
            </a:r>
          </a:p>
          <a:p>
            <a:pPr marL="1587" lvl="1" indent="0" algn="ctr">
              <a:buFont typeface="Wingdings" pitchFamily="2" charset="2"/>
              <a:buNone/>
            </a:pPr>
            <a:endParaRPr lang="de-DE" kern="0" dirty="0"/>
          </a:p>
          <a:p>
            <a:pPr marL="1587" lvl="1" indent="0" algn="ctr">
              <a:buFont typeface="Wingdings" pitchFamily="2" charset="2"/>
              <a:buNone/>
            </a:pPr>
            <a:r>
              <a:rPr lang="de-DE" kern="0" dirty="0"/>
              <a:t>für</a:t>
            </a:r>
          </a:p>
          <a:p>
            <a:pPr lvl="1" algn="ctr"/>
            <a:r>
              <a:rPr lang="de-DE" kern="0" dirty="0"/>
              <a:t>Softwareprojekte</a:t>
            </a:r>
          </a:p>
          <a:p>
            <a:pPr lvl="1" algn="ctr"/>
            <a:r>
              <a:rPr lang="de-DE" kern="0" dirty="0"/>
              <a:t>softwareintensive IT-Bereiche und IT-Projekte </a:t>
            </a:r>
          </a:p>
          <a:p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4238140778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Studie über große Softwareprojekte (USA, 1979):</a:t>
            </a:r>
          </a:p>
          <a:p>
            <a:pPr lvl="1"/>
            <a:r>
              <a:rPr lang="de-DE" dirty="0"/>
              <a:t>75% der Projektergebnisse </a:t>
            </a:r>
            <a:r>
              <a:rPr lang="de-DE" b="1" dirty="0"/>
              <a:t>nicht eingesetzt</a:t>
            </a:r>
          </a:p>
          <a:p>
            <a:pPr lvl="1"/>
            <a:r>
              <a:rPr lang="de-DE" dirty="0"/>
              <a:t>19% der Projektergebnisse </a:t>
            </a:r>
            <a:r>
              <a:rPr lang="de-DE" b="1" dirty="0"/>
              <a:t>umfassend überarbeitet</a:t>
            </a:r>
          </a:p>
          <a:p>
            <a:pPr lvl="1"/>
            <a:r>
              <a:rPr lang="de-DE" b="1" dirty="0"/>
              <a:t>Nur 6%</a:t>
            </a:r>
            <a:r>
              <a:rPr lang="de-DE" dirty="0"/>
              <a:t> der Projektergebnisse </a:t>
            </a:r>
            <a:r>
              <a:rPr lang="de-DE" b="1" dirty="0"/>
              <a:t>eingesetzt wie ausgeliefert </a:t>
            </a:r>
            <a:r>
              <a:rPr lang="de-DE" dirty="0"/>
              <a:t>(!)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IBM Consulting-Studie über große Softwareprojekte (1994):</a:t>
            </a:r>
          </a:p>
          <a:p>
            <a:pPr lvl="1"/>
            <a:r>
              <a:rPr lang="de-DE" dirty="0"/>
              <a:t>55% der Softwareprojekte </a:t>
            </a:r>
            <a:r>
              <a:rPr lang="de-DE" b="1" dirty="0"/>
              <a:t>überschreiten das Budget</a:t>
            </a:r>
          </a:p>
          <a:p>
            <a:pPr lvl="1"/>
            <a:r>
              <a:rPr lang="de-DE" dirty="0"/>
              <a:t>68% der Softwareprojekte </a:t>
            </a:r>
            <a:r>
              <a:rPr lang="de-DE" b="1" dirty="0"/>
              <a:t>überschreiten den Zeitrahmen</a:t>
            </a:r>
          </a:p>
          <a:p>
            <a:pPr lvl="1"/>
            <a:r>
              <a:rPr lang="de-DE" dirty="0"/>
              <a:t>88% der Softwareprojekte müssen (komplett) </a:t>
            </a:r>
            <a:r>
              <a:rPr lang="de-DE" b="1" dirty="0"/>
              <a:t>überarbeitet</a:t>
            </a:r>
            <a:r>
              <a:rPr lang="de-DE" dirty="0"/>
              <a:t> werden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 (1/2)</a:t>
            </a:r>
          </a:p>
        </p:txBody>
      </p:sp>
    </p:spTree>
    <p:extLst>
      <p:ext uri="{BB962C8B-B14F-4D97-AF65-F5344CB8AC3E}">
        <p14:creationId xmlns:p14="http://schemas.microsoft.com/office/powerpoint/2010/main" val="342156634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112158"/>
            <a:ext cx="7904163" cy="3698712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 (2/2)</a:t>
            </a:r>
          </a:p>
        </p:txBody>
      </p:sp>
      <p:sp>
        <p:nvSpPr>
          <p:cNvPr id="5" name="Inhaltsplatzhalter 1"/>
          <p:cNvSpPr txBox="1">
            <a:spLocks/>
          </p:cNvSpPr>
          <p:nvPr/>
        </p:nvSpPr>
        <p:spPr bwMode="auto">
          <a:xfrm>
            <a:off x="695325" y="4971660"/>
            <a:ext cx="7904163" cy="125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4400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20000"/>
              </a:spcAft>
              <a:buChar char="•"/>
              <a:defRPr sz="2000" b="0" i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1pPr>
            <a:lvl2pPr marL="285750" indent="-284163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000" b="0" i="0">
                <a:solidFill>
                  <a:schemeClr val="tx1"/>
                </a:solidFill>
                <a:latin typeface="Avenir Light"/>
              </a:defRPr>
            </a:lvl2pPr>
            <a:lvl3pPr marL="573088" indent="-285750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120000"/>
              <a:buChar char="•"/>
              <a:defRPr sz="1800" b="0" i="0">
                <a:solidFill>
                  <a:schemeClr val="tx1"/>
                </a:solidFill>
                <a:latin typeface="Avenir Light"/>
              </a:defRPr>
            </a:lvl3pPr>
            <a:lvl4pPr marL="852488" indent="-277813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60000"/>
              <a:buChar char="o"/>
              <a:defRPr sz="1600" b="0" i="0">
                <a:solidFill>
                  <a:schemeClr val="tx1"/>
                </a:solidFill>
                <a:latin typeface="Avenir Light"/>
              </a:defRPr>
            </a:lvl4pPr>
            <a:lvl5pPr marL="11414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 sz="1400" b="0" i="0">
                <a:solidFill>
                  <a:schemeClr val="tx1"/>
                </a:solidFill>
                <a:latin typeface="Avenir Light"/>
              </a:defRPr>
            </a:lvl5pPr>
            <a:lvl6pPr marL="15986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0558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25130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29702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587" lvl="1" indent="0">
              <a:buNone/>
            </a:pPr>
            <a:r>
              <a:rPr lang="de-DE" sz="1200" kern="0" dirty="0"/>
              <a:t>Quelle: </a:t>
            </a:r>
            <a:r>
              <a:rPr lang="en-US" sz="1200" dirty="0"/>
              <a:t>The Standish Group International, </a:t>
            </a:r>
            <a:r>
              <a:rPr lang="en-US" sz="1200" dirty="0" err="1"/>
              <a:t>Inc</a:t>
            </a:r>
            <a:r>
              <a:rPr lang="en-US" sz="1200" dirty="0"/>
              <a:t> [1]. CHAOS REPORT 2015. Document on the internet: </a:t>
            </a:r>
            <a:r>
              <a:rPr lang="en-US" sz="1200" dirty="0">
                <a:hlinkClick r:id="rId3"/>
              </a:rPr>
              <a:t>https://standishgroup.com/sample_research_files/CHAOSReport2015-Final.pdf</a:t>
            </a:r>
            <a:r>
              <a:rPr lang="en-US" sz="1200" dirty="0"/>
              <a:t>. Last viewed: 24/10/2020.</a:t>
            </a:r>
          </a:p>
          <a:p>
            <a:pPr marL="1587" lvl="1" indent="0">
              <a:buNone/>
            </a:pPr>
            <a:endParaRPr lang="en-US" sz="1200" dirty="0"/>
          </a:p>
          <a:p>
            <a:pPr marL="1587" lvl="1" indent="0">
              <a:buNone/>
            </a:pPr>
            <a:r>
              <a:rPr lang="en-US" sz="1200" dirty="0"/>
              <a:t>[1] The Standish Group International, Inc. or Standish Group is an independent international IT research advisory firm founded in 1985</a:t>
            </a:r>
          </a:p>
          <a:p>
            <a:pPr marL="1587" lvl="1" indent="0">
              <a:buNone/>
            </a:pPr>
            <a:endParaRPr lang="en-US" sz="1200" dirty="0"/>
          </a:p>
          <a:p>
            <a:pPr marL="1587" lvl="1" indent="0">
              <a:buNone/>
            </a:pPr>
            <a:r>
              <a:rPr lang="de-DE" sz="1200" b="1" dirty="0"/>
              <a:t>Report wurde wegen fehlender Transparenz, nicht offen gelegter Methodik und anderer Mängel kritisiert</a:t>
            </a:r>
            <a:endParaRPr lang="en-US" sz="1200" b="1" dirty="0"/>
          </a:p>
          <a:p>
            <a:pPr marL="1587" lvl="1" indent="0">
              <a:buNone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065894063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2000</a:t>
            </a:r>
            <a:r>
              <a:rPr lang="de-DE" dirty="0"/>
              <a:t>: Entwicklung der „</a:t>
            </a:r>
            <a:r>
              <a:rPr lang="de-DE" b="1" dirty="0"/>
              <a:t>Cheops</a:t>
            </a:r>
            <a:r>
              <a:rPr lang="de-DE" dirty="0"/>
              <a:t>“-Abrechnungssoftware bei </a:t>
            </a:r>
            <a:br>
              <a:rPr lang="de-DE" dirty="0"/>
            </a:br>
            <a:r>
              <a:rPr lang="de-DE" dirty="0"/>
              <a:t>der RWE wird eingestellt</a:t>
            </a:r>
          </a:p>
          <a:p>
            <a:pPr lvl="1"/>
            <a:r>
              <a:rPr lang="de-DE" dirty="0"/>
              <a:t>Objektorientiertes Softwareentwicklungsprojekt in Java</a:t>
            </a:r>
          </a:p>
          <a:p>
            <a:pPr lvl="1"/>
            <a:r>
              <a:rPr lang="de-DE" dirty="0"/>
              <a:t>4 Jahre Planung und Implementierung</a:t>
            </a:r>
          </a:p>
          <a:p>
            <a:pPr lvl="1"/>
            <a:r>
              <a:rPr lang="de-DE" dirty="0"/>
              <a:t>Verursachte Kosten bei der Einstellung größer als € 50.000.000 </a:t>
            </a:r>
          </a:p>
          <a:p>
            <a:pPr lvl="1"/>
            <a:r>
              <a:rPr lang="de-DE" dirty="0"/>
              <a:t>Gründe: </a:t>
            </a:r>
          </a:p>
          <a:p>
            <a:pPr lvl="2"/>
            <a:r>
              <a:rPr lang="de-DE" dirty="0"/>
              <a:t>"Herkules-Aufgabe" des </a:t>
            </a:r>
            <a:r>
              <a:rPr lang="de-DE" b="1" dirty="0"/>
              <a:t>Projekt-Managements</a:t>
            </a:r>
          </a:p>
          <a:p>
            <a:pPr lvl="2"/>
            <a:r>
              <a:rPr lang="de-DE" dirty="0"/>
              <a:t>unzureichendes </a:t>
            </a:r>
            <a:r>
              <a:rPr lang="de-DE" b="1" dirty="0"/>
              <a:t>Anforderungsmanagement</a:t>
            </a:r>
          </a:p>
          <a:p>
            <a:pPr lvl="2"/>
            <a:r>
              <a:rPr lang="de-DE" dirty="0"/>
              <a:t>Schlechte bzw. fehlende </a:t>
            </a:r>
            <a:r>
              <a:rPr lang="de-DE" b="1" dirty="0"/>
              <a:t>Kommunikation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(1/7)</a:t>
            </a:r>
          </a:p>
        </p:txBody>
      </p:sp>
    </p:spTree>
    <p:extLst>
      <p:ext uri="{BB962C8B-B14F-4D97-AF65-F5344CB8AC3E}">
        <p14:creationId xmlns:p14="http://schemas.microsoft.com/office/powerpoint/2010/main" val="1191386937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Himmel, draußen, Schild enthält.&#10;&#10;Automatisch generierte Beschreibung">
            <a:extLst>
              <a:ext uri="{FF2B5EF4-FFF2-40B4-BE49-F238E27FC236}">
                <a16:creationId xmlns:a16="http://schemas.microsoft.com/office/drawing/2014/main" id="{7E24CB35-87EA-4D08-A8F4-71B4FE2FD5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23" y="1523019"/>
            <a:ext cx="3248025" cy="2143125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BBC46926-FFD0-454F-86ED-79EC9A7B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(2/7)</a:t>
            </a:r>
          </a:p>
        </p:txBody>
      </p:sp>
      <p:pic>
        <p:nvPicPr>
          <p:cNvPr id="9" name="Grafik 8" descr="Ein Bild, das Text, Gras, draußen, Himmel enthält.&#10;&#10;Automatisch generierte Beschreibung">
            <a:extLst>
              <a:ext uri="{FF2B5EF4-FFF2-40B4-BE49-F238E27FC236}">
                <a16:creationId xmlns:a16="http://schemas.microsoft.com/office/drawing/2014/main" id="{E35CC412-C581-46C9-85FF-41079963E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035" y="2352675"/>
            <a:ext cx="4105275" cy="2152650"/>
          </a:xfrm>
          <a:prstGeom prst="rect">
            <a:avLst/>
          </a:prstGeom>
        </p:spPr>
      </p:pic>
      <p:pic>
        <p:nvPicPr>
          <p:cNvPr id="7" name="Grafik 6" descr="Ein Bild, das Himmel, draußen, Straße, blau enthält.&#10;&#10;Automatisch generierte Beschreibung">
            <a:extLst>
              <a:ext uri="{FF2B5EF4-FFF2-40B4-BE49-F238E27FC236}">
                <a16:creationId xmlns:a16="http://schemas.microsoft.com/office/drawing/2014/main" id="{5803E668-7F6C-49CB-AB12-630776177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323" y="3487968"/>
            <a:ext cx="2457450" cy="214312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9B1B7EE-4D7D-43B9-9318-039B38E75D25}"/>
              </a:ext>
            </a:extLst>
          </p:cNvPr>
          <p:cNvSpPr txBox="1"/>
          <p:nvPr/>
        </p:nvSpPr>
        <p:spPr>
          <a:xfrm>
            <a:off x="440575" y="6230148"/>
            <a:ext cx="25852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Quelle: toll-collect.de; eurotransport.de</a:t>
            </a:r>
          </a:p>
        </p:txBody>
      </p:sp>
    </p:spTree>
    <p:extLst>
      <p:ext uri="{BB962C8B-B14F-4D97-AF65-F5344CB8AC3E}">
        <p14:creationId xmlns:p14="http://schemas.microsoft.com/office/powerpoint/2010/main" val="25297169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2003</a:t>
            </a:r>
            <a:r>
              <a:rPr lang="de-DE" dirty="0"/>
              <a:t>: ursprünglicher Starttermin von „</a:t>
            </a:r>
            <a:r>
              <a:rPr lang="de-DE" b="1" dirty="0"/>
              <a:t>Toll </a:t>
            </a:r>
            <a:r>
              <a:rPr lang="de-DE" b="1" dirty="0" err="1"/>
              <a:t>Collect</a:t>
            </a:r>
            <a:r>
              <a:rPr lang="de-DE" dirty="0"/>
              <a:t>“ </a:t>
            </a:r>
          </a:p>
          <a:p>
            <a:pPr lvl="1"/>
            <a:r>
              <a:rPr lang="de-DE" dirty="0"/>
              <a:t>Ziel: Elektronisches und satellitengestütztes Mautsystem </a:t>
            </a:r>
            <a:br>
              <a:rPr lang="de-DE" dirty="0"/>
            </a:br>
            <a:r>
              <a:rPr lang="de-DE" dirty="0"/>
              <a:t>für das Autobahn-Netz in Deutschland </a:t>
            </a:r>
          </a:p>
          <a:p>
            <a:pPr lvl="1"/>
            <a:r>
              <a:rPr lang="de-DE" dirty="0"/>
              <a:t>Tatsächlicher Start mit Großteil der Funktionalität: 1. Januar 2006</a:t>
            </a:r>
          </a:p>
          <a:p>
            <a:pPr lvl="1"/>
            <a:r>
              <a:rPr lang="de-DE" dirty="0"/>
              <a:t>1,6 Mrd. € (€ 1.600.000.000) Vertragsstrafen </a:t>
            </a:r>
          </a:p>
          <a:p>
            <a:pPr lvl="1"/>
            <a:r>
              <a:rPr lang="de-DE" dirty="0"/>
              <a:t>3,5 Mrd. € (€ 3.500.000.000) Einnahmeausfälle</a:t>
            </a:r>
          </a:p>
          <a:p>
            <a:pPr lvl="1"/>
            <a:r>
              <a:rPr lang="de-DE" dirty="0"/>
              <a:t>Gründe:</a:t>
            </a:r>
          </a:p>
          <a:p>
            <a:pPr lvl="2"/>
            <a:r>
              <a:rPr lang="de-DE" dirty="0"/>
              <a:t>Massive </a:t>
            </a:r>
            <a:r>
              <a:rPr lang="de-DE" b="1" dirty="0"/>
              <a:t>Planungsfehler</a:t>
            </a:r>
            <a:r>
              <a:rPr lang="de-DE" dirty="0"/>
              <a:t> und </a:t>
            </a:r>
          </a:p>
          <a:p>
            <a:pPr lvl="2"/>
            <a:r>
              <a:rPr lang="de-DE" dirty="0"/>
              <a:t>Schlechtes </a:t>
            </a:r>
            <a:r>
              <a:rPr lang="de-DE" b="1" dirty="0"/>
              <a:t>Management</a:t>
            </a:r>
            <a:r>
              <a:rPr lang="de-DE" dirty="0"/>
              <a:t> verursacht den bis dato weltweit größten Fehlschlag im Bereich industrieller Softwareentwicklung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(2/7)</a:t>
            </a:r>
          </a:p>
        </p:txBody>
      </p:sp>
    </p:spTree>
    <p:extLst>
      <p:ext uri="{BB962C8B-B14F-4D97-AF65-F5344CB8AC3E}">
        <p14:creationId xmlns:p14="http://schemas.microsoft.com/office/powerpoint/2010/main" val="1892078819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2003</a:t>
            </a:r>
            <a:r>
              <a:rPr lang="de-DE" dirty="0"/>
              <a:t>: „</a:t>
            </a:r>
            <a:r>
              <a:rPr lang="de-DE" b="1" dirty="0"/>
              <a:t>INPOL-neu</a:t>
            </a:r>
            <a:r>
              <a:rPr lang="de-DE" dirty="0"/>
              <a:t>“ bundesweites Polizei-Informationssystem beim BKA </a:t>
            </a:r>
          </a:p>
          <a:p>
            <a:pPr lvl="1"/>
            <a:r>
              <a:rPr lang="de-DE" dirty="0"/>
              <a:t>1992: Beschluss der Neuentwicklung</a:t>
            </a:r>
          </a:p>
          <a:p>
            <a:pPr lvl="1"/>
            <a:r>
              <a:rPr lang="de-DE" dirty="0"/>
              <a:t>1995: Technisches Grobkonzept fertig</a:t>
            </a:r>
          </a:p>
          <a:p>
            <a:pPr lvl="1"/>
            <a:r>
              <a:rPr lang="de-DE" dirty="0"/>
              <a:t>1996: 130 Projektbeteiligte </a:t>
            </a:r>
          </a:p>
          <a:p>
            <a:pPr lvl="1"/>
            <a:r>
              <a:rPr lang="de-DE" dirty="0"/>
              <a:t>1998: Programmierung </a:t>
            </a:r>
            <a:r>
              <a:rPr lang="de-DE" b="1" dirty="0"/>
              <a:t>wird gestartet </a:t>
            </a:r>
          </a:p>
          <a:p>
            <a:pPr lvl="1"/>
            <a:r>
              <a:rPr lang="de-DE" dirty="0"/>
              <a:t>2001: Erster Probelauf: INPOL-neu stürzt </a:t>
            </a:r>
            <a:r>
              <a:rPr lang="de-DE" b="1" dirty="0"/>
              <a:t>nach wenigen Minuten</a:t>
            </a:r>
            <a:r>
              <a:rPr lang="de-DE" dirty="0"/>
              <a:t> ab.</a:t>
            </a:r>
          </a:p>
          <a:p>
            <a:pPr lvl="1"/>
            <a:r>
              <a:rPr lang="de-DE" dirty="0"/>
              <a:t>KPMG-Gutachten: Softwaresystem zu </a:t>
            </a:r>
            <a:r>
              <a:rPr lang="de-DE" b="1" dirty="0"/>
              <a:t>unausgereift</a:t>
            </a:r>
            <a:r>
              <a:rPr lang="de-DE" dirty="0"/>
              <a:t> und </a:t>
            </a:r>
            <a:r>
              <a:rPr lang="de-DE" b="1" dirty="0"/>
              <a:t>komplex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(3/7)</a:t>
            </a:r>
          </a:p>
        </p:txBody>
      </p:sp>
      <p:grpSp>
        <p:nvGrpSpPr>
          <p:cNvPr id="4" name="Gruppieren 3"/>
          <p:cNvGrpSpPr/>
          <p:nvPr/>
        </p:nvGrpSpPr>
        <p:grpSpPr>
          <a:xfrm>
            <a:off x="4347240" y="2434287"/>
            <a:ext cx="2311280" cy="1522598"/>
            <a:chOff x="3827614" y="1628144"/>
            <a:chExt cx="2311280" cy="1404593"/>
          </a:xfrm>
        </p:grpSpPr>
        <p:sp>
          <p:nvSpPr>
            <p:cNvPr id="8" name="Bogen 7"/>
            <p:cNvSpPr/>
            <p:nvPr/>
          </p:nvSpPr>
          <p:spPr bwMode="auto">
            <a:xfrm rot="2502024">
              <a:off x="3827614" y="1628144"/>
              <a:ext cx="1220338" cy="1404593"/>
            </a:xfrm>
            <a:prstGeom prst="arc">
              <a:avLst>
                <a:gd name="adj1" fmla="val 15671640"/>
                <a:gd name="adj2" fmla="val 0"/>
              </a:avLst>
            </a:prstGeom>
            <a:noFill/>
            <a:ln w="38100" cap="flat" cmpd="sng" algn="ctr">
              <a:solidFill>
                <a:srgbClr val="2E893D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9pPr>
            </a:lstStyle>
            <a:p>
              <a:pPr marL="220663" marR="0" indent="-220663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charset="2"/>
                <a:buNone/>
                <a:tabLst/>
              </a:pPr>
              <a:endParaRPr kumimoji="0" lang="de-DE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2" charset="0"/>
              </a:endParaRPr>
            </a:p>
          </p:txBody>
        </p:sp>
        <p:sp>
          <p:nvSpPr>
            <p:cNvPr id="9" name="Textfeld 9"/>
            <p:cNvSpPr txBox="1"/>
            <p:nvPr/>
          </p:nvSpPr>
          <p:spPr>
            <a:xfrm>
              <a:off x="5236724" y="2075769"/>
              <a:ext cx="902170" cy="2457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de-DE" sz="1600" b="1" baseline="0" dirty="0">
                  <a:solidFill>
                    <a:srgbClr val="2E893D"/>
                  </a:solidFill>
                  <a:latin typeface="Calibri"/>
                  <a:cs typeface="Calibri"/>
                </a:rPr>
                <a:t>6 Jahre !</a:t>
              </a: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3584935" y="2533265"/>
            <a:ext cx="4465769" cy="2534009"/>
            <a:chOff x="2886075" y="1771650"/>
            <a:chExt cx="5107694" cy="2740895"/>
          </a:xfrm>
        </p:grpSpPr>
        <p:sp>
          <p:nvSpPr>
            <p:cNvPr id="6" name="Textfeld 11"/>
            <p:cNvSpPr txBox="1"/>
            <p:nvPr/>
          </p:nvSpPr>
          <p:spPr>
            <a:xfrm>
              <a:off x="6808081" y="2224938"/>
              <a:ext cx="1185688" cy="271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de-DE" sz="1600" b="1" dirty="0">
                  <a:solidFill>
                    <a:srgbClr val="0000FF"/>
                  </a:solidFill>
                  <a:latin typeface="Calibri"/>
                  <a:cs typeface="Calibri"/>
                </a:rPr>
                <a:t>9</a:t>
              </a:r>
              <a:r>
                <a:rPr lang="de-DE" sz="1600" b="1" baseline="0" dirty="0">
                  <a:solidFill>
                    <a:srgbClr val="0000FF"/>
                  </a:solidFill>
                  <a:latin typeface="Calibri"/>
                  <a:cs typeface="Calibri"/>
                </a:rPr>
                <a:t> Jahre !</a:t>
              </a:r>
            </a:p>
          </p:txBody>
        </p:sp>
        <p:sp>
          <p:nvSpPr>
            <p:cNvPr id="7" name="Bogen 6"/>
            <p:cNvSpPr/>
            <p:nvPr/>
          </p:nvSpPr>
          <p:spPr bwMode="auto">
            <a:xfrm>
              <a:off x="2886075" y="1771650"/>
              <a:ext cx="4124325" cy="2740895"/>
            </a:xfrm>
            <a:prstGeom prst="arc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9pPr>
            </a:lstStyle>
            <a:p>
              <a:pPr marL="220663" marR="0" indent="-220663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charset="2"/>
                <a:buNone/>
                <a:tabLst/>
              </a:pPr>
              <a:endParaRPr kumimoji="0" lang="de-DE" sz="20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Ari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61042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2003</a:t>
            </a:r>
            <a:r>
              <a:rPr lang="de-DE" dirty="0"/>
              <a:t>: „</a:t>
            </a:r>
            <a:r>
              <a:rPr lang="de-DE" b="1" dirty="0"/>
              <a:t>INPOL-neu</a:t>
            </a:r>
            <a:r>
              <a:rPr lang="de-DE" dirty="0"/>
              <a:t>“ bundesweites Polizei-Informationssystem beim BKA </a:t>
            </a:r>
          </a:p>
          <a:p>
            <a:pPr lvl="1"/>
            <a:r>
              <a:rPr lang="de-DE" dirty="0"/>
              <a:t>2001: Projekt soll erst eingestellt werden; dann wird neue Version </a:t>
            </a:r>
            <a:br>
              <a:rPr lang="de-DE" dirty="0"/>
            </a:br>
            <a:r>
              <a:rPr lang="de-DE" dirty="0"/>
              <a:t>auf Basis von POLAS (wird in Hamburg und Hessen eingesetzt) entworfen</a:t>
            </a:r>
          </a:p>
          <a:p>
            <a:pPr lvl="1"/>
            <a:r>
              <a:rPr lang="de-DE" dirty="0"/>
              <a:t>2003: nach elf Jahren wird INPOL-neu in Betrieb genommen</a:t>
            </a:r>
          </a:p>
          <a:p>
            <a:pPr lvl="1"/>
            <a:r>
              <a:rPr lang="de-DE" dirty="0"/>
              <a:t>Seit 2006 ist die Anwendung INPOL-neu 5.0 in Betrieb, entwickelt und betrieben wird die Software vom BKA</a:t>
            </a:r>
          </a:p>
          <a:p>
            <a:pPr lvl="2"/>
            <a:r>
              <a:rPr lang="de-DE" dirty="0"/>
              <a:t>Mangelhafte </a:t>
            </a:r>
            <a:r>
              <a:rPr lang="de-DE" b="1" dirty="0"/>
              <a:t>Abstimmung</a:t>
            </a:r>
            <a:r>
              <a:rPr lang="de-DE" dirty="0"/>
              <a:t> zwischen Bund/Ländern kostete rund € 50 Mio.</a:t>
            </a:r>
          </a:p>
          <a:p>
            <a:pPr lvl="2"/>
            <a:r>
              <a:rPr lang="de-DE" dirty="0"/>
              <a:t>Laut Focus sollen (unter Berufung auf BKA-Insider) mindestens € 70 Mio. zu den ursprünglich geplanten Kosten von € 50 Mio. hinzugekommen sein</a:t>
            </a:r>
          </a:p>
          <a:p>
            <a:pPr lvl="2"/>
            <a:r>
              <a:rPr lang="de-DE" dirty="0"/>
              <a:t>Das entspricht einer </a:t>
            </a:r>
            <a:r>
              <a:rPr lang="de-DE" b="1" dirty="0"/>
              <a:t>Kostensteigerung</a:t>
            </a:r>
            <a:r>
              <a:rPr lang="de-DE" dirty="0"/>
              <a:t> um 140% !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(4/7)</a:t>
            </a:r>
          </a:p>
        </p:txBody>
      </p:sp>
    </p:spTree>
    <p:extLst>
      <p:ext uri="{BB962C8B-B14F-4D97-AF65-F5344CB8AC3E}">
        <p14:creationId xmlns:p14="http://schemas.microsoft.com/office/powerpoint/2010/main" val="389429091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2005</a:t>
            </a:r>
            <a:r>
              <a:rPr lang="de-DE" dirty="0"/>
              <a:t>: Softwareentwicklungsprojekt „</a:t>
            </a:r>
            <a:r>
              <a:rPr lang="de-DE" b="1" dirty="0" err="1"/>
              <a:t>Fiscus</a:t>
            </a:r>
            <a:r>
              <a:rPr lang="de-DE" dirty="0"/>
              <a:t>“ wird eingestellt</a:t>
            </a:r>
          </a:p>
          <a:p>
            <a:pPr lvl="1"/>
            <a:r>
              <a:rPr lang="de-DE" dirty="0"/>
              <a:t>Ziel: einheitliche Software für die rund 650 Finanzämter Deutschlands </a:t>
            </a:r>
          </a:p>
          <a:p>
            <a:pPr lvl="1"/>
            <a:r>
              <a:rPr lang="de-DE" dirty="0"/>
              <a:t>Entwicklungskosten bis zur Einstellung &gt; 900.000.000 Euro</a:t>
            </a:r>
          </a:p>
          <a:p>
            <a:pPr lvl="1"/>
            <a:r>
              <a:rPr lang="de-DE" dirty="0"/>
              <a:t>Entwicklungszeit bis zur Einstellung &gt; 12 Jahre </a:t>
            </a:r>
          </a:p>
          <a:p>
            <a:pPr lvl="1"/>
            <a:r>
              <a:rPr lang="de-DE" dirty="0"/>
              <a:t>Fazit: </a:t>
            </a:r>
          </a:p>
          <a:p>
            <a:pPr lvl="2"/>
            <a:r>
              <a:rPr lang="de-DE" b="1" dirty="0"/>
              <a:t>Kein Ergebnis </a:t>
            </a:r>
          </a:p>
          <a:p>
            <a:pPr lvl="2"/>
            <a:r>
              <a:rPr lang="de-DE" dirty="0"/>
              <a:t>Extrem teurer Fehlschlag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(5/7)</a:t>
            </a:r>
          </a:p>
        </p:txBody>
      </p:sp>
    </p:spTree>
    <p:extLst>
      <p:ext uri="{BB962C8B-B14F-4D97-AF65-F5344CB8AC3E}">
        <p14:creationId xmlns:p14="http://schemas.microsoft.com/office/powerpoint/2010/main" val="89409573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2009</a:t>
            </a:r>
            <a:r>
              <a:rPr lang="de-DE" dirty="0"/>
              <a:t>: „</a:t>
            </a:r>
            <a:r>
              <a:rPr lang="de-DE" b="1" dirty="0"/>
              <a:t>Herkules</a:t>
            </a:r>
            <a:r>
              <a:rPr lang="de-DE" dirty="0"/>
              <a:t>“-Projekt zur Standardisierung und Modernisierung der nichtmilitärischen IT-Infrastruktur der Bundeswehr</a:t>
            </a:r>
          </a:p>
          <a:p>
            <a:pPr lvl="1"/>
            <a:r>
              <a:rPr lang="de-DE" dirty="0"/>
              <a:t>Kostensprung von initial € 700 Mio. auf insgesamt € 7,8 Mrd. </a:t>
            </a:r>
          </a:p>
          <a:p>
            <a:pPr lvl="1"/>
            <a:r>
              <a:rPr lang="de-DE" dirty="0"/>
              <a:t>Das entspricht einer 1114% Kostensteigerung</a:t>
            </a:r>
          </a:p>
          <a:p>
            <a:pPr lvl="1"/>
            <a:r>
              <a:rPr lang="de-DE" dirty="0"/>
              <a:t>Gründe, u.a.: </a:t>
            </a:r>
          </a:p>
          <a:p>
            <a:pPr lvl="2"/>
            <a:r>
              <a:rPr lang="de-DE" dirty="0"/>
              <a:t>die fehlende bzw. mangelhafte LAN-Verkabelung in zahlreichen Standorten war nicht berücksichtigt worden!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(6/7)</a:t>
            </a:r>
          </a:p>
        </p:txBody>
      </p:sp>
    </p:spTree>
    <p:extLst>
      <p:ext uri="{BB962C8B-B14F-4D97-AF65-F5344CB8AC3E}">
        <p14:creationId xmlns:p14="http://schemas.microsoft.com/office/powerpoint/2010/main" val="3966849297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6C39162-88B2-4BB4-97BE-ED00ECA57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737" y="2216558"/>
            <a:ext cx="6176526" cy="302649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0F2E3D83-B52E-4083-BC64-921642EA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(7/7)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6A7D1C5-A8C4-4A75-B4BC-6A54DAC40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20" y="1151116"/>
            <a:ext cx="7308360" cy="532189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0350487-6016-4EF6-BAF6-5EA7587EEA98}"/>
              </a:ext>
            </a:extLst>
          </p:cNvPr>
          <p:cNvSpPr txBox="1"/>
          <p:nvPr/>
        </p:nvSpPr>
        <p:spPr>
          <a:xfrm>
            <a:off x="440575" y="6230148"/>
            <a:ext cx="1404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Quelle: heise.de</a:t>
            </a:r>
          </a:p>
        </p:txBody>
      </p:sp>
    </p:spTree>
    <p:extLst>
      <p:ext uri="{BB962C8B-B14F-4D97-AF65-F5344CB8AC3E}">
        <p14:creationId xmlns:p14="http://schemas.microsoft.com/office/powerpoint/2010/main" val="1129117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10/2011</a:t>
            </a:r>
            <a:r>
              <a:rPr lang="de-DE" dirty="0"/>
              <a:t>: Start Rollout der </a:t>
            </a:r>
            <a:r>
              <a:rPr lang="de-DE" b="1" dirty="0"/>
              <a:t>elektronischen Gesundheitskarte (</a:t>
            </a:r>
            <a:r>
              <a:rPr lang="de-DE" b="1" dirty="0" err="1"/>
              <a:t>eGK</a:t>
            </a:r>
            <a:r>
              <a:rPr lang="de-DE" b="1" dirty="0"/>
              <a:t>)</a:t>
            </a:r>
          </a:p>
          <a:p>
            <a:pPr lvl="1"/>
            <a:r>
              <a:rPr lang="de-DE" dirty="0"/>
              <a:t>Sollte eigentlich ab dem 01.01.2006 die Krankenversicherungskarte in der GKV ersetzen</a:t>
            </a:r>
          </a:p>
          <a:p>
            <a:pPr lvl="1"/>
            <a:r>
              <a:rPr lang="de-DE" dirty="0"/>
              <a:t>Ziele: </a:t>
            </a:r>
          </a:p>
          <a:p>
            <a:pPr lvl="2"/>
            <a:r>
              <a:rPr lang="de-DE" dirty="0"/>
              <a:t>eGK als Baustein in verschiedenen Anwendungsfällen mit Bezug zu Datenschutz und –</a:t>
            </a:r>
            <a:r>
              <a:rPr lang="de-DE" dirty="0" err="1"/>
              <a:t>sicherheit</a:t>
            </a:r>
            <a:r>
              <a:rPr lang="de-DE" dirty="0"/>
              <a:t> (</a:t>
            </a:r>
            <a:r>
              <a:rPr lang="de-DE" b="1" dirty="0"/>
              <a:t>Identifikation, Autorisierung</a:t>
            </a:r>
            <a:r>
              <a:rPr lang="de-DE" dirty="0"/>
              <a:t>)</a:t>
            </a:r>
          </a:p>
          <a:p>
            <a:pPr lvl="2"/>
            <a:r>
              <a:rPr lang="de-DE" dirty="0"/>
              <a:t>Funktionsbaustein in verschiedenen Anwendungsfällen über sicheres Netz der Telematikinfrastruktur, z.B. elektronische Patientenakte (</a:t>
            </a:r>
            <a:r>
              <a:rPr lang="de-DE" dirty="0" err="1"/>
              <a:t>ePA</a:t>
            </a:r>
            <a:r>
              <a:rPr lang="de-DE" dirty="0"/>
              <a:t>), </a:t>
            </a:r>
            <a:r>
              <a:rPr lang="de-DE" dirty="0" err="1"/>
              <a:t>eRezept</a:t>
            </a:r>
            <a:endParaRPr lang="de-DE" dirty="0"/>
          </a:p>
          <a:p>
            <a:pPr lvl="2"/>
            <a:r>
              <a:rPr lang="de-DE" dirty="0"/>
              <a:t>Potenziell mögliche Speicherung kleiner Datensätze, z.B. Notfalldaten </a:t>
            </a:r>
          </a:p>
          <a:p>
            <a:pPr lvl="1"/>
            <a:r>
              <a:rPr lang="de-DE" dirty="0"/>
              <a:t>Massive Kritik von Datenschützern</a:t>
            </a:r>
          </a:p>
          <a:p>
            <a:pPr lvl="1"/>
            <a:r>
              <a:rPr lang="de-DE" dirty="0"/>
              <a:t>113. Deutsche Ärztetag befürwortete 2010 das </a:t>
            </a:r>
            <a:r>
              <a:rPr lang="de-DE" dirty="0" err="1"/>
              <a:t>eGK</a:t>
            </a:r>
            <a:r>
              <a:rPr lang="de-DE" dirty="0"/>
              <a:t>-Projekt aufzugeben</a:t>
            </a:r>
          </a:p>
          <a:p>
            <a:pPr lvl="1"/>
            <a:r>
              <a:rPr lang="de-DE" dirty="0"/>
              <a:t>Mittlerweile prognostizierte Kosten &gt; € 14 Mrd. </a:t>
            </a:r>
          </a:p>
          <a:p>
            <a:pPr lvl="1"/>
            <a:r>
              <a:rPr lang="de-DE" dirty="0"/>
              <a:t>anhaltender Diskurs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Fallbeispiele Softwareprojekte</a:t>
            </a:r>
            <a:br>
              <a:rPr lang="de-DE" dirty="0"/>
            </a:br>
            <a:r>
              <a:rPr lang="de-DE" dirty="0"/>
              <a:t>Suboptimale Softwareprojekte (7/7)</a:t>
            </a:r>
          </a:p>
        </p:txBody>
      </p:sp>
    </p:spTree>
    <p:extLst>
      <p:ext uri="{BB962C8B-B14F-4D97-AF65-F5344CB8AC3E}">
        <p14:creationId xmlns:p14="http://schemas.microsoft.com/office/powerpoint/2010/main" val="1671669577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1E7580A-3A16-4F84-B905-C2969286E5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2427580"/>
            <a:ext cx="7904163" cy="2628314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9594892-8E44-45A5-AB73-320A7131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EE3B385-EC81-4967-A6CD-EC3B1B396D91}"/>
              </a:ext>
            </a:extLst>
          </p:cNvPr>
          <p:cNvSpPr txBox="1"/>
          <p:nvPr/>
        </p:nvSpPr>
        <p:spPr>
          <a:xfrm>
            <a:off x="510914" y="6240511"/>
            <a:ext cx="1404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Quelle: jooinn.com</a:t>
            </a:r>
          </a:p>
        </p:txBody>
      </p:sp>
    </p:spTree>
    <p:extLst>
      <p:ext uri="{BB962C8B-B14F-4D97-AF65-F5344CB8AC3E}">
        <p14:creationId xmlns:p14="http://schemas.microsoft.com/office/powerpoint/2010/main" val="1575613464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Vielzahl von Untersuchungen zum Erfolg bzw. Misserfolg von Softwareentwicklungsprojekten</a:t>
            </a:r>
          </a:p>
          <a:p>
            <a:pPr lvl="1"/>
            <a:r>
              <a:rPr lang="de-DE" dirty="0"/>
              <a:t>Vielzitiert: Chaos-Report der Standish Group</a:t>
            </a:r>
          </a:p>
          <a:p>
            <a:pPr lvl="2"/>
            <a:r>
              <a:rPr lang="de-DE" dirty="0"/>
              <a:t>Report wurde wegen fehlender Transparenz, nicht offen gelegter Methodik und anderer Mängel kritisiert</a:t>
            </a:r>
          </a:p>
          <a:p>
            <a:pPr lvl="1"/>
            <a:r>
              <a:rPr lang="de-DE" dirty="0"/>
              <a:t>Neuere Untersuchungen kommen zu folgenden Ergebnissen:</a:t>
            </a:r>
          </a:p>
          <a:p>
            <a:pPr lvl="2"/>
            <a:r>
              <a:rPr lang="de-DE" dirty="0"/>
              <a:t>In 2005 und 2007 wurden zwei internationale Befragungen durchgeführt</a:t>
            </a:r>
          </a:p>
          <a:p>
            <a:pPr lvl="2"/>
            <a:r>
              <a:rPr lang="de-DE" dirty="0"/>
              <a:t>50% aller Projekte dauerte bis zu 9 Monaten</a:t>
            </a:r>
          </a:p>
          <a:p>
            <a:pPr lvl="2"/>
            <a:r>
              <a:rPr lang="de-DE" dirty="0"/>
              <a:t>Zahl der involvierten Softwareentwickler schwankte zwischen 3 und 10</a:t>
            </a:r>
          </a:p>
          <a:p>
            <a:pPr lvl="2"/>
            <a:r>
              <a:rPr lang="de-DE" dirty="0"/>
              <a:t>2005 wurden 16% und 2007 12% der Projekte abgebrochen, bevor irgendetwas ausgeliefert wurde</a:t>
            </a:r>
          </a:p>
          <a:p>
            <a:pPr lvl="2"/>
            <a:r>
              <a:rPr lang="de-DE" dirty="0"/>
              <a:t>Keine signifikanten Auswirkungen von </a:t>
            </a:r>
            <a:r>
              <a:rPr lang="de-DE" b="1" dirty="0"/>
              <a:t>Projektdauer</a:t>
            </a:r>
            <a:r>
              <a:rPr lang="de-DE" dirty="0"/>
              <a:t> oder </a:t>
            </a:r>
            <a:r>
              <a:rPr lang="de-DE" b="1" dirty="0"/>
              <a:t>Anzahl der Projektbeteiligten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Hauptgründe für Projektabbrüche (1/3)</a:t>
            </a:r>
          </a:p>
        </p:txBody>
      </p:sp>
    </p:spTree>
    <p:extLst>
      <p:ext uri="{BB962C8B-B14F-4D97-AF65-F5344CB8AC3E}">
        <p14:creationId xmlns:p14="http://schemas.microsoft.com/office/powerpoint/2010/main" val="3349728724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b="1" dirty="0"/>
              <a:t>Vier Hauptgründe </a:t>
            </a:r>
            <a:r>
              <a:rPr lang="de-DE" dirty="0"/>
              <a:t>für erfolglose Softwareentwicklungsprojekte </a:t>
            </a:r>
          </a:p>
          <a:p>
            <a:pPr lvl="2"/>
            <a:r>
              <a:rPr lang="de-DE" b="1" dirty="0"/>
              <a:t>Änderungen der Anforderungen </a:t>
            </a:r>
            <a:r>
              <a:rPr lang="de-DE" dirty="0"/>
              <a:t>und des Umfangs (33 Prozent)</a:t>
            </a:r>
          </a:p>
          <a:p>
            <a:pPr lvl="2"/>
            <a:r>
              <a:rPr lang="de-DE" dirty="0"/>
              <a:t>Mangelnde Einbindung des </a:t>
            </a:r>
            <a:r>
              <a:rPr lang="de-DE" b="1" dirty="0"/>
              <a:t>höheren Managements </a:t>
            </a:r>
            <a:r>
              <a:rPr lang="de-DE" dirty="0"/>
              <a:t>(33 Prozent)</a:t>
            </a:r>
          </a:p>
          <a:p>
            <a:pPr lvl="2"/>
            <a:r>
              <a:rPr lang="de-DE" dirty="0"/>
              <a:t>Fehlende </a:t>
            </a:r>
            <a:r>
              <a:rPr lang="de-DE" b="1" dirty="0"/>
              <a:t>Projektmanagement-Fähigkeiten</a:t>
            </a:r>
            <a:r>
              <a:rPr lang="de-DE" dirty="0"/>
              <a:t> (28 Prozent)</a:t>
            </a:r>
          </a:p>
          <a:p>
            <a:pPr lvl="2"/>
            <a:r>
              <a:rPr lang="de-DE" dirty="0"/>
              <a:t>Engpass im </a:t>
            </a:r>
            <a:r>
              <a:rPr lang="de-DE" b="1" dirty="0"/>
              <a:t>Budget</a:t>
            </a:r>
            <a:r>
              <a:rPr lang="de-DE" dirty="0"/>
              <a:t> (28 Prozent)</a:t>
            </a:r>
          </a:p>
          <a:p>
            <a:pPr lvl="1"/>
            <a:r>
              <a:rPr lang="de-DE" dirty="0"/>
              <a:t>Zwischen 48% (2005) und 55% (2007) der ausgelieferten Projektergebnisse waren erfolgreich</a:t>
            </a:r>
          </a:p>
          <a:p>
            <a:pPr lvl="1"/>
            <a:r>
              <a:rPr lang="de-DE" dirty="0"/>
              <a:t>Zwischen 17% und 22% der ausgelieferten Projektergebnisse waren nicht erfolgreich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Hauptgründe für Projektabbrüche (2/3)</a:t>
            </a:r>
          </a:p>
        </p:txBody>
      </p:sp>
    </p:spTree>
    <p:extLst>
      <p:ext uri="{BB962C8B-B14F-4D97-AF65-F5344CB8AC3E}">
        <p14:creationId xmlns:p14="http://schemas.microsoft.com/office/powerpoint/2010/main" val="2724638432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7E12DF2-ADCA-6842-DEE5-1DD646633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Definition aus Gabler Wirtschaftslexikon</a:t>
            </a:r>
            <a:br>
              <a:rPr lang="de-DE" dirty="0"/>
            </a:br>
            <a:r>
              <a:rPr lang="de-DE" sz="1200" i="1" dirty="0"/>
              <a:t>(</a:t>
            </a:r>
            <a:r>
              <a:rPr lang="de-DE" sz="1200" i="1" dirty="0">
                <a:hlinkClick r:id="rId2"/>
              </a:rPr>
              <a:t>Anspruchsgruppen • Definition | Gabler Wirtschaftslexikon</a:t>
            </a:r>
            <a:r>
              <a:rPr lang="de-DE" sz="1200" i="1" dirty="0"/>
              <a:t>)</a:t>
            </a:r>
            <a:endParaRPr lang="de-DE" i="1" dirty="0"/>
          </a:p>
          <a:p>
            <a:pPr lvl="2"/>
            <a:endParaRPr lang="de-DE" b="0" i="1" dirty="0">
              <a:solidFill>
                <a:srgbClr val="0A0A0A"/>
              </a:solidFill>
              <a:effectLst/>
              <a:latin typeface="Hind" panose="02000000000000000000" pitchFamily="2" charset="0"/>
            </a:endParaRPr>
          </a:p>
          <a:p>
            <a:pPr lvl="2"/>
            <a:endParaRPr lang="de-DE" i="1" dirty="0">
              <a:solidFill>
                <a:srgbClr val="0A0A0A"/>
              </a:solidFill>
              <a:latin typeface="Hind" panose="02000000000000000000" pitchFamily="2" charset="0"/>
            </a:endParaRPr>
          </a:p>
          <a:p>
            <a:pPr lvl="2"/>
            <a:r>
              <a:rPr lang="de-DE" b="0" i="1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Stakeholders;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 Anspruchsgruppen sind alle </a:t>
            </a:r>
            <a:r>
              <a:rPr lang="de-DE" b="1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internen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 und </a:t>
            </a:r>
            <a:r>
              <a:rPr lang="de-DE" b="1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externen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 </a:t>
            </a:r>
            <a:r>
              <a:rPr lang="de-DE" b="1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Personengruppen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, die von den unternehmerischen Tätigkeiten gegenwärtig oder in Zukunft </a:t>
            </a:r>
            <a:r>
              <a:rPr lang="de-DE" b="1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direkt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 oder </a:t>
            </a:r>
            <a:r>
              <a:rPr lang="de-DE" b="1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indirekt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 </a:t>
            </a:r>
            <a:r>
              <a:rPr lang="de-DE" b="1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betroffen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 sind. Gemäß </a:t>
            </a:r>
            <a:r>
              <a:rPr lang="de-DE" b="0" i="0" u="sng" dirty="0">
                <a:solidFill>
                  <a:srgbClr val="0176C3"/>
                </a:solidFill>
                <a:effectLst/>
                <a:latin typeface="Hind" panose="02000000000000000000" pitchFamily="2" charset="0"/>
                <a:hlinkClick r:id="rId3"/>
              </a:rPr>
              <a:t>Stakeholder-Ansatz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 wird ihnen - zusätzlich zu den Eigentümern (Shareholders) - das Recht zugesprochen, ihre Interessen gegenüber der Unternehmung geltend zu machen. Eine erfolgreiche Unternehmungsführung muss die Interessen aller Anspruchsgruppen bei ihren Entscheidungen berücksichtigen (</a:t>
            </a:r>
            <a:r>
              <a:rPr lang="de-DE" b="0" i="0" u="sng" dirty="0" err="1">
                <a:solidFill>
                  <a:srgbClr val="0176C3"/>
                </a:solidFill>
                <a:effectLst/>
                <a:latin typeface="Hind" panose="02000000000000000000" pitchFamily="2" charset="0"/>
                <a:hlinkClick r:id="rId4"/>
              </a:rPr>
              <a:t>Social</a:t>
            </a:r>
            <a:r>
              <a:rPr lang="de-DE" b="0" i="0" u="sng" dirty="0">
                <a:solidFill>
                  <a:srgbClr val="0176C3"/>
                </a:solidFill>
                <a:effectLst/>
                <a:latin typeface="Hind" panose="02000000000000000000" pitchFamily="2" charset="0"/>
                <a:hlinkClick r:id="rId4"/>
              </a:rPr>
              <a:t> </a:t>
            </a:r>
            <a:r>
              <a:rPr lang="de-DE" b="0" i="0" u="sng" dirty="0" err="1">
                <a:solidFill>
                  <a:srgbClr val="0176C3"/>
                </a:solidFill>
                <a:effectLst/>
                <a:latin typeface="Hind" panose="02000000000000000000" pitchFamily="2" charset="0"/>
                <a:hlinkClick r:id="rId4"/>
              </a:rPr>
              <a:t>Responsiveness</a:t>
            </a:r>
            <a:r>
              <a:rPr lang="de-DE" b="0" i="0" dirty="0">
                <a:solidFill>
                  <a:srgbClr val="0A0A0A"/>
                </a:solidFill>
                <a:effectLst/>
                <a:latin typeface="Hind" panose="02000000000000000000" pitchFamily="2" charset="0"/>
              </a:rPr>
              <a:t>). </a:t>
            </a: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82D6E00-F8D8-209F-A037-13BA96A7D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Exkurs: Stakeholder</a:t>
            </a:r>
          </a:p>
        </p:txBody>
      </p:sp>
    </p:spTree>
    <p:extLst>
      <p:ext uri="{BB962C8B-B14F-4D97-AF65-F5344CB8AC3E}">
        <p14:creationId xmlns:p14="http://schemas.microsoft.com/office/powerpoint/2010/main" val="37578874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Kombiniert man die komplett abgebrochenen mit den nicht erfolgreichen Projekten, dann ergeben sich </a:t>
            </a:r>
          </a:p>
          <a:p>
            <a:pPr lvl="2"/>
            <a:r>
              <a:rPr lang="de-DE" dirty="0"/>
              <a:t>für 2005: </a:t>
            </a:r>
            <a:r>
              <a:rPr lang="de-DE" b="1" dirty="0"/>
              <a:t>34% Misserfolgsrate</a:t>
            </a:r>
          </a:p>
          <a:p>
            <a:pPr lvl="2"/>
            <a:r>
              <a:rPr lang="de-DE" dirty="0"/>
              <a:t>für 2007: </a:t>
            </a:r>
            <a:r>
              <a:rPr lang="de-DE" b="1" dirty="0"/>
              <a:t>26% Misserfolgsrate</a:t>
            </a:r>
          </a:p>
          <a:p>
            <a:endParaRPr lang="de-DE" dirty="0"/>
          </a:p>
          <a:p>
            <a:pPr lvl="1"/>
            <a:r>
              <a:rPr lang="de-DE" b="1" dirty="0"/>
              <a:t>Sehr hohe Misserfolgsrate </a:t>
            </a:r>
            <a:r>
              <a:rPr lang="de-DE" dirty="0"/>
              <a:t>für eine angewandte Ingenieursdisziplin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Hauptgründe für Projektabbrüche (3/3)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A15960F5-D999-4B12-B8A2-CB6C247A3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6417092"/>
              </p:ext>
            </p:extLst>
          </p:nvPr>
        </p:nvGraphicFramePr>
        <p:xfrm>
          <a:off x="855828" y="4125790"/>
          <a:ext cx="3640853" cy="2245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1ED14F38-DE66-458F-8ABC-C550840118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7815155"/>
              </p:ext>
            </p:extLst>
          </p:nvPr>
        </p:nvGraphicFramePr>
        <p:xfrm>
          <a:off x="4496681" y="4125789"/>
          <a:ext cx="3640853" cy="2245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7149954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Zahlreiche mittlere bis große IT- und Softwareentwicklungsprojekte: </a:t>
            </a:r>
          </a:p>
          <a:p>
            <a:pPr marL="0" indent="0">
              <a:buNone/>
            </a:pPr>
            <a:endParaRPr lang="de-DE" dirty="0"/>
          </a:p>
          <a:p>
            <a:pPr lvl="1"/>
            <a:r>
              <a:rPr lang="de-DE" b="1" dirty="0"/>
              <a:t>Überschreiten</a:t>
            </a:r>
            <a:r>
              <a:rPr lang="de-DE" dirty="0"/>
              <a:t> deutlich die ursprünglich veranschlagten </a:t>
            </a:r>
            <a:r>
              <a:rPr lang="de-DE" b="1" dirty="0"/>
              <a:t>Kosten</a:t>
            </a:r>
          </a:p>
          <a:p>
            <a:pPr lvl="1"/>
            <a:r>
              <a:rPr lang="de-DE" b="1" dirty="0"/>
              <a:t>Überschreiten</a:t>
            </a:r>
            <a:r>
              <a:rPr lang="de-DE" dirty="0"/>
              <a:t> deutlich die ursprünglich veranschlagten </a:t>
            </a:r>
            <a:r>
              <a:rPr lang="de-DE" b="1" dirty="0"/>
              <a:t>Auslieferungstermine</a:t>
            </a:r>
          </a:p>
          <a:p>
            <a:pPr lvl="1"/>
            <a:r>
              <a:rPr lang="de-DE" dirty="0"/>
              <a:t>Weisen oftmals erhebliche </a:t>
            </a:r>
            <a:r>
              <a:rPr lang="de-DE" b="1" dirty="0"/>
              <a:t>qualitative Mängel </a:t>
            </a:r>
            <a:r>
              <a:rPr lang="de-DE" dirty="0"/>
              <a:t>in den Ergebnissen auf </a:t>
            </a:r>
          </a:p>
          <a:p>
            <a:pPr lvl="2"/>
            <a:r>
              <a:rPr lang="de-DE" dirty="0"/>
              <a:t>Das setzt aber immerhin voraus, dass zumindest substanzielle </a:t>
            </a:r>
            <a:br>
              <a:rPr lang="de-DE" dirty="0"/>
            </a:br>
            <a:r>
              <a:rPr lang="de-DE" dirty="0"/>
              <a:t>Ergebnisse vorliegen</a:t>
            </a:r>
          </a:p>
          <a:p>
            <a:pPr lvl="1"/>
            <a:r>
              <a:rPr lang="de-DE" dirty="0"/>
              <a:t>Werden nach Jahren intensiver Planungs- und Entwicklungszeit </a:t>
            </a:r>
            <a:r>
              <a:rPr lang="de-DE" b="1" dirty="0"/>
              <a:t>komplett eingestellt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Ursachenforschung (1/4)</a:t>
            </a:r>
          </a:p>
        </p:txBody>
      </p:sp>
    </p:spTree>
    <p:extLst>
      <p:ext uri="{BB962C8B-B14F-4D97-AF65-F5344CB8AC3E}">
        <p14:creationId xmlns:p14="http://schemas.microsoft.com/office/powerpoint/2010/main" val="2021025693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Die Entwicklung eines IT-/Softwaresystems ist unter allen großen Ingenieurdisziplinen vermutlich der komplexeste Prozess</a:t>
            </a:r>
          </a:p>
          <a:p>
            <a:pPr lvl="1"/>
            <a:r>
              <a:rPr lang="de-DE" b="1" dirty="0"/>
              <a:t>Hohe Komplexität </a:t>
            </a:r>
            <a:r>
              <a:rPr lang="de-DE" dirty="0"/>
              <a:t>=&gt; große Wahrscheinlichkeit, dass SW-Projekt schwer überschaubar wird =&gt; hohe Kosten, lange Laufzeiten  </a:t>
            </a:r>
          </a:p>
          <a:p>
            <a:pPr lvl="1"/>
            <a:r>
              <a:rPr lang="de-DE" dirty="0"/>
              <a:t>Mangelhaftes </a:t>
            </a:r>
            <a:r>
              <a:rPr lang="de-DE" b="1" dirty="0"/>
              <a:t>Projektmanagement</a:t>
            </a:r>
          </a:p>
          <a:p>
            <a:pPr lvl="1"/>
            <a:r>
              <a:rPr lang="de-DE" dirty="0"/>
              <a:t>Unzureichendes </a:t>
            </a:r>
            <a:r>
              <a:rPr lang="de-DE" b="1" dirty="0"/>
              <a:t>Anforderungsmanagement</a:t>
            </a:r>
          </a:p>
          <a:p>
            <a:pPr lvl="1"/>
            <a:r>
              <a:rPr lang="de-DE" dirty="0"/>
              <a:t>Fehlendes bzw. rudimentäres </a:t>
            </a:r>
            <a:r>
              <a:rPr lang="de-DE" b="1" dirty="0"/>
              <a:t>Risikomanagement</a:t>
            </a:r>
          </a:p>
          <a:p>
            <a:pPr lvl="1"/>
            <a:r>
              <a:rPr lang="de-DE" dirty="0"/>
              <a:t>Verbesserungswürdiges </a:t>
            </a:r>
            <a:r>
              <a:rPr lang="de-DE" b="1" dirty="0"/>
              <a:t>Konfigurations-, Versions- und Release-Management</a:t>
            </a:r>
          </a:p>
          <a:p>
            <a:pPr lvl="1"/>
            <a:r>
              <a:rPr lang="de-DE" dirty="0"/>
              <a:t>Keine Aktivitäten zur kontinuierlichen </a:t>
            </a:r>
            <a:r>
              <a:rPr lang="de-DE" b="1" dirty="0"/>
              <a:t>Prozessverbesserung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Ursachenforschung (2/4)</a:t>
            </a:r>
          </a:p>
        </p:txBody>
      </p:sp>
    </p:spTree>
    <p:extLst>
      <p:ext uri="{BB962C8B-B14F-4D97-AF65-F5344CB8AC3E}">
        <p14:creationId xmlns:p14="http://schemas.microsoft.com/office/powerpoint/2010/main" val="4275800205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b="1" dirty="0"/>
              <a:t>Unzureichende Erfahrungen</a:t>
            </a:r>
            <a:r>
              <a:rPr lang="de-DE" dirty="0"/>
              <a:t> bzw. </a:t>
            </a:r>
            <a:r>
              <a:rPr lang="de-DE" b="1" dirty="0"/>
              <a:t>mangelhaftes Wissen über die eingesetzten Technologien</a:t>
            </a:r>
          </a:p>
          <a:p>
            <a:pPr lvl="1"/>
            <a:r>
              <a:rPr lang="de-DE" dirty="0"/>
              <a:t>Fehlende bzw. </a:t>
            </a:r>
            <a:r>
              <a:rPr lang="de-DE" b="1" dirty="0"/>
              <a:t>gestörte Kommunikation </a:t>
            </a:r>
            <a:r>
              <a:rPr lang="de-DE" dirty="0"/>
              <a:t>zwischen den Projekt-beteiligten und/oder zwischen Auftraggeber und Auftragnehmer</a:t>
            </a:r>
          </a:p>
          <a:p>
            <a:pPr lvl="1"/>
            <a:r>
              <a:rPr lang="de-DE" dirty="0"/>
              <a:t>Software ist ein immaterielles Produkt </a:t>
            </a:r>
          </a:p>
          <a:p>
            <a:pPr lvl="2"/>
            <a:r>
              <a:rPr lang="de-DE" dirty="0"/>
              <a:t>=&gt; schwierige </a:t>
            </a:r>
            <a:r>
              <a:rPr lang="de-DE" b="1" dirty="0"/>
              <a:t>Projekt- und Ressourcenplanung</a:t>
            </a:r>
          </a:p>
          <a:p>
            <a:pPr lvl="2"/>
            <a:r>
              <a:rPr lang="de-DE" dirty="0"/>
              <a:t>=&gt; sehr schwierige </a:t>
            </a:r>
            <a:r>
              <a:rPr lang="de-DE" b="1" dirty="0"/>
              <a:t>Projektfortschrittskontrolle</a:t>
            </a:r>
          </a:p>
          <a:p>
            <a:pPr lvl="2"/>
            <a:r>
              <a:rPr lang="de-DE" dirty="0"/>
              <a:t>=&gt; sehr schwieriges </a:t>
            </a:r>
            <a:r>
              <a:rPr lang="de-DE" b="1" dirty="0"/>
              <a:t>Aufwands- und Kosten-Controlling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Ursachenforschung (3/4)</a:t>
            </a:r>
          </a:p>
        </p:txBody>
      </p:sp>
    </p:spTree>
    <p:extLst>
      <p:ext uri="{BB962C8B-B14F-4D97-AF65-F5344CB8AC3E}">
        <p14:creationId xmlns:p14="http://schemas.microsoft.com/office/powerpoint/2010/main" val="2381883220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95325" y="4316361"/>
            <a:ext cx="7904163" cy="1909814"/>
          </a:xfrm>
        </p:spPr>
        <p:txBody>
          <a:bodyPr/>
          <a:lstStyle/>
          <a:p>
            <a:pPr lvl="1"/>
            <a:r>
              <a:rPr lang="de-DE" dirty="0"/>
              <a:t>Organisationen konzentrieren sich primär auf</a:t>
            </a:r>
          </a:p>
          <a:p>
            <a:pPr lvl="2"/>
            <a:r>
              <a:rPr lang="de-DE" dirty="0"/>
              <a:t>Personen</a:t>
            </a:r>
          </a:p>
          <a:p>
            <a:pPr lvl="2"/>
            <a:r>
              <a:rPr lang="de-DE" dirty="0"/>
              <a:t>Prozeduren, Verfahren und Methoden</a:t>
            </a:r>
          </a:p>
          <a:p>
            <a:pPr lvl="2"/>
            <a:r>
              <a:rPr lang="de-DE" dirty="0"/>
              <a:t>Werkzeuge</a:t>
            </a:r>
          </a:p>
          <a:p>
            <a:pPr lvl="1"/>
            <a:r>
              <a:rPr lang="de-DE" dirty="0"/>
              <a:t>Es ist aber der </a:t>
            </a:r>
            <a:r>
              <a:rPr lang="de-DE" b="1" dirty="0"/>
              <a:t>Prozess</a:t>
            </a:r>
            <a:r>
              <a:rPr lang="de-DE" dirty="0"/>
              <a:t>, der alles zusammenfügt und zusammenhält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Ursachenforschung (4/4)</a:t>
            </a:r>
          </a:p>
        </p:txBody>
      </p:sp>
      <p:pic>
        <p:nvPicPr>
          <p:cNvPr id="4" name="Bil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910" y="1257300"/>
            <a:ext cx="5142992" cy="273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70396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Erhöhung der Erfolgswahrscheinlichkeit von Softwareentwicklungsprojekten</a:t>
            </a:r>
          </a:p>
          <a:p>
            <a:pPr lvl="1"/>
            <a:r>
              <a:rPr lang="de-DE" dirty="0"/>
              <a:t>Einhaltung der Ergebnisqualität, des Aufwands, der Kosten und der Termine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Ziele und möglicher Lösungsansatz (1/3)</a:t>
            </a:r>
          </a:p>
        </p:txBody>
      </p:sp>
      <p:sp>
        <p:nvSpPr>
          <p:cNvPr id="4" name="Gleichschenkliges Dreieck 3"/>
          <p:cNvSpPr/>
          <p:nvPr/>
        </p:nvSpPr>
        <p:spPr bwMode="auto">
          <a:xfrm>
            <a:off x="2996401" y="3421507"/>
            <a:ext cx="3208231" cy="2352964"/>
          </a:xfrm>
          <a:prstGeom prst="triangl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180000" tIns="72000" rIns="91440" bIns="54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Inhaltsplatzhalter 1"/>
          <p:cNvSpPr txBox="1">
            <a:spLocks/>
          </p:cNvSpPr>
          <p:nvPr/>
        </p:nvSpPr>
        <p:spPr bwMode="auto">
          <a:xfrm>
            <a:off x="1652364" y="2953407"/>
            <a:ext cx="5896303" cy="3614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4400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20000"/>
              </a:spcAft>
              <a:buChar char="•"/>
              <a:defRPr sz="2000" b="0" i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1pPr>
            <a:lvl2pPr marL="285750" indent="-284163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000" b="0" i="0">
                <a:solidFill>
                  <a:schemeClr val="tx1"/>
                </a:solidFill>
                <a:latin typeface="Avenir Light"/>
              </a:defRPr>
            </a:lvl2pPr>
            <a:lvl3pPr marL="573088" indent="-285750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120000"/>
              <a:buChar char="•"/>
              <a:defRPr sz="1800" b="0" i="0">
                <a:solidFill>
                  <a:schemeClr val="tx1"/>
                </a:solidFill>
                <a:latin typeface="Avenir Light"/>
              </a:defRPr>
            </a:lvl3pPr>
            <a:lvl4pPr marL="852488" indent="-277813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SzPct val="60000"/>
              <a:buChar char="o"/>
              <a:defRPr sz="1600" b="0" i="0">
                <a:solidFill>
                  <a:schemeClr val="tx1"/>
                </a:solidFill>
                <a:latin typeface="Avenir Light"/>
              </a:defRPr>
            </a:lvl4pPr>
            <a:lvl5pPr marL="11414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 sz="1400" b="0" i="0">
                <a:solidFill>
                  <a:schemeClr val="tx1"/>
                </a:solidFill>
                <a:latin typeface="Avenir Light"/>
              </a:defRPr>
            </a:lvl5pPr>
            <a:lvl6pPr marL="15986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0558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25130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2970213" indent="-287338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6600"/>
              </a:buClr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de-DE" kern="0" dirty="0"/>
              <a:t>Zeit</a:t>
            </a:r>
          </a:p>
          <a:p>
            <a:pPr marL="0" indent="0" algn="ctr">
              <a:buFontTx/>
              <a:buNone/>
            </a:pPr>
            <a:endParaRPr lang="de-DE" kern="0" dirty="0"/>
          </a:p>
          <a:p>
            <a:pPr marL="0" indent="0" algn="ctr">
              <a:buFontTx/>
              <a:buNone/>
            </a:pPr>
            <a:endParaRPr lang="de-DE" kern="0" dirty="0"/>
          </a:p>
          <a:p>
            <a:pPr marL="0" indent="0" algn="ctr">
              <a:buFontTx/>
              <a:buNone/>
            </a:pPr>
            <a:endParaRPr lang="de-DE" kern="0" dirty="0"/>
          </a:p>
          <a:p>
            <a:pPr marL="0" indent="0" algn="ctr">
              <a:buFontTx/>
              <a:buNone/>
            </a:pPr>
            <a:r>
              <a:rPr lang="de-DE" b="1" kern="0" dirty="0"/>
              <a:t>Ergebnis, </a:t>
            </a:r>
          </a:p>
          <a:p>
            <a:pPr marL="0" indent="0" algn="ctr">
              <a:buFontTx/>
              <a:buNone/>
            </a:pPr>
            <a:r>
              <a:rPr lang="de-DE" b="1" kern="0" dirty="0"/>
              <a:t>Qualität &amp;</a:t>
            </a:r>
          </a:p>
          <a:p>
            <a:pPr marL="0" indent="0" algn="ctr">
              <a:buFontTx/>
              <a:buNone/>
            </a:pPr>
            <a:r>
              <a:rPr lang="de-DE" b="1" kern="0" dirty="0"/>
              <a:t>Zufriedenheit</a:t>
            </a:r>
            <a:endParaRPr lang="de-DE" kern="0" dirty="0"/>
          </a:p>
          <a:p>
            <a:pPr marL="0" indent="0">
              <a:buFontTx/>
              <a:buNone/>
            </a:pPr>
            <a:r>
              <a:rPr lang="de-DE" kern="0" dirty="0"/>
              <a:t>     </a:t>
            </a:r>
          </a:p>
          <a:p>
            <a:pPr marL="0" indent="0">
              <a:buFontTx/>
              <a:buNone/>
            </a:pPr>
            <a:r>
              <a:rPr lang="de-DE" kern="0" dirty="0"/>
              <a:t>	Budget			        Funktionalität</a:t>
            </a:r>
          </a:p>
        </p:txBody>
      </p:sp>
    </p:spTree>
    <p:extLst>
      <p:ext uri="{BB962C8B-B14F-4D97-AF65-F5344CB8AC3E}">
        <p14:creationId xmlns:p14="http://schemas.microsoft.com/office/powerpoint/2010/main" val="2820732961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marL="1587" lvl="1" indent="0">
              <a:buNone/>
            </a:pPr>
            <a:r>
              <a:rPr lang="de-DE" dirty="0"/>
              <a:t>Lösungsansätze:</a:t>
            </a:r>
          </a:p>
          <a:p>
            <a:pPr marL="1587" lvl="1" indent="0">
              <a:buNone/>
            </a:pPr>
            <a:endParaRPr lang="de-DE" dirty="0"/>
          </a:p>
          <a:p>
            <a:pPr lvl="1"/>
            <a:r>
              <a:rPr lang="de-DE" b="1" dirty="0"/>
              <a:t>Reduktion der Komplexität </a:t>
            </a:r>
            <a:r>
              <a:rPr lang="de-DE" dirty="0"/>
              <a:t>des Projekts =&gt; Bessere Planbarkeit eines Projekts</a:t>
            </a:r>
          </a:p>
          <a:p>
            <a:pPr lvl="1"/>
            <a:r>
              <a:rPr lang="de-DE" dirty="0"/>
              <a:t>Effektives </a:t>
            </a:r>
            <a:r>
              <a:rPr lang="de-DE" b="1" dirty="0"/>
              <a:t>Anforderungsmanagement</a:t>
            </a:r>
          </a:p>
          <a:p>
            <a:pPr lvl="1"/>
            <a:r>
              <a:rPr lang="de-DE" dirty="0"/>
              <a:t>Anwendungsspezifische Softwareentwicklung</a:t>
            </a:r>
          </a:p>
          <a:p>
            <a:pPr lvl="1"/>
            <a:r>
              <a:rPr lang="de-DE" dirty="0"/>
              <a:t>Effizientes </a:t>
            </a:r>
            <a:r>
              <a:rPr lang="de-DE" b="1" dirty="0"/>
              <a:t>Konfigurationsmanagement</a:t>
            </a:r>
            <a:r>
              <a:rPr lang="de-DE" dirty="0"/>
              <a:t> </a:t>
            </a:r>
          </a:p>
          <a:p>
            <a:pPr lvl="1"/>
            <a:r>
              <a:rPr lang="de-DE" b="1" dirty="0"/>
              <a:t>Versions- und Release-Management</a:t>
            </a:r>
          </a:p>
          <a:p>
            <a:pPr lvl="1"/>
            <a:r>
              <a:rPr lang="de-DE" dirty="0"/>
              <a:t>Praktikables und effektives </a:t>
            </a:r>
            <a:r>
              <a:rPr lang="de-DE" b="1" dirty="0"/>
              <a:t>Risikomanagement</a:t>
            </a:r>
          </a:p>
          <a:p>
            <a:pPr lvl="1"/>
            <a:r>
              <a:rPr lang="de-DE" dirty="0"/>
              <a:t>Effizientes Aufwands- und Kosten-Controlling</a:t>
            </a:r>
          </a:p>
          <a:p>
            <a:pPr lvl="1"/>
            <a:r>
              <a:rPr lang="de-DE" dirty="0"/>
              <a:t>Marktgerechtes </a:t>
            </a:r>
            <a:r>
              <a:rPr lang="de-DE" b="1" dirty="0"/>
              <a:t>Produktmanagement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Ziele und möglicher Lösungsansatz (2/3)</a:t>
            </a:r>
          </a:p>
        </p:txBody>
      </p:sp>
    </p:spTree>
    <p:extLst>
      <p:ext uri="{BB962C8B-B14F-4D97-AF65-F5344CB8AC3E}">
        <p14:creationId xmlns:p14="http://schemas.microsoft.com/office/powerpoint/2010/main" val="3937788735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marL="1587" lvl="1" indent="0">
              <a:buNone/>
            </a:pPr>
            <a:endParaRPr lang="de-DE" dirty="0"/>
          </a:p>
          <a:p>
            <a:pPr marL="1587" lvl="1" indent="0">
              <a:buNone/>
            </a:pPr>
            <a:r>
              <a:rPr lang="de-DE" dirty="0"/>
              <a:t>Lösungsbaustein:</a:t>
            </a:r>
          </a:p>
          <a:p>
            <a:pPr lvl="1"/>
            <a:endParaRPr lang="de-DE" dirty="0"/>
          </a:p>
          <a:p>
            <a:pPr lvl="1"/>
            <a:r>
              <a:rPr lang="de-DE" b="1" dirty="0"/>
              <a:t>Vorgehens- und Prozessmodelle </a:t>
            </a:r>
            <a:r>
              <a:rPr lang="de-DE" dirty="0"/>
              <a:t>entwickeln und einsetzen, um Software: </a:t>
            </a:r>
          </a:p>
          <a:p>
            <a:pPr lvl="1"/>
            <a:endParaRPr lang="de-DE" dirty="0"/>
          </a:p>
          <a:p>
            <a:pPr lvl="2"/>
            <a:r>
              <a:rPr lang="de-DE" dirty="0"/>
              <a:t>in einem festgelegten organisatorischen Rahmen zu entwickeln und nicht ad hoc vorzugehen</a:t>
            </a:r>
          </a:p>
          <a:p>
            <a:pPr lvl="2"/>
            <a:r>
              <a:rPr lang="de-DE" dirty="0"/>
              <a:t>Um die grundsätzlichen Ziele in Softwareprojekten (siehe vorhergehende Folie) weitgehend zu erreichen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Ziele und möglicher Lösungsansatz (3/3)</a:t>
            </a:r>
          </a:p>
        </p:txBody>
      </p:sp>
    </p:spTree>
    <p:extLst>
      <p:ext uri="{BB962C8B-B14F-4D97-AF65-F5344CB8AC3E}">
        <p14:creationId xmlns:p14="http://schemas.microsoft.com/office/powerpoint/2010/main" val="434610557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901177"/>
            <a:ext cx="8225064" cy="435202"/>
          </a:xfrm>
        </p:spPr>
        <p:txBody>
          <a:bodyPr/>
          <a:lstStyle/>
          <a:p>
            <a:pPr eaLnBrk="1" hangingPunct="1"/>
            <a:endParaRPr lang="de-DE" b="1" dirty="0">
              <a:latin typeface="Avenir Light"/>
            </a:endParaRPr>
          </a:p>
        </p:txBody>
      </p:sp>
      <p:sp>
        <p:nvSpPr>
          <p:cNvPr id="755716" name="Rectangle 4"/>
          <p:cNvSpPr>
            <a:spLocks noChangeArrowheads="1"/>
          </p:cNvSpPr>
          <p:nvPr/>
        </p:nvSpPr>
        <p:spPr bwMode="auto">
          <a:xfrm>
            <a:off x="728663" y="2123798"/>
            <a:ext cx="608647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144000" bIns="0"/>
          <a:lstStyle/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solidFill>
                  <a:schemeClr val="bg1">
                    <a:lumMod val="65000"/>
                  </a:schemeClr>
                </a:solidFill>
                <a:latin typeface="Avenir Light"/>
              </a:rPr>
              <a:t>Organisatorisches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dirty="0">
                <a:solidFill>
                  <a:schemeClr val="bg1">
                    <a:lumMod val="65000"/>
                  </a:schemeClr>
                </a:solidFill>
                <a:latin typeface="Avenir Light"/>
              </a:rPr>
              <a:t>Motivation</a:t>
            </a:r>
          </a:p>
          <a:p>
            <a:pPr marL="344487" lvl="1" indent="-342900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  <a:tabLst>
                <a:tab pos="720725" algn="l"/>
                <a:tab pos="1076325" algn="l"/>
              </a:tabLst>
              <a:defRPr/>
            </a:pPr>
            <a:r>
              <a:rPr lang="de-DE" sz="1800" b="1" dirty="0">
                <a:latin typeface="Avenir Light"/>
              </a:rPr>
              <a:t>Einführung in Vorgehens- und Prozessmodelle</a:t>
            </a:r>
          </a:p>
          <a:p>
            <a:pPr marL="1587" lvl="1" algn="l" eaLnBrk="0" hangingPunct="0">
              <a:lnSpc>
                <a:spcPct val="200000"/>
              </a:lnSpc>
              <a:spcAft>
                <a:spcPct val="20000"/>
              </a:spcAft>
              <a:buClr>
                <a:srgbClr val="FF6600"/>
              </a:buClr>
              <a:buSzPct val="120000"/>
              <a:tabLst>
                <a:tab pos="720725" algn="l"/>
                <a:tab pos="1076325" algn="l"/>
              </a:tabLst>
              <a:defRPr/>
            </a:pPr>
            <a:endParaRPr lang="de-DE" sz="2000" dirty="0">
              <a:latin typeface="Arial" charset="0"/>
            </a:endParaRPr>
          </a:p>
          <a:p>
            <a:pPr marL="344487" lvl="1" indent="-342900" algn="l" eaLnBrk="0" hangingPunct="0">
              <a:spcAft>
                <a:spcPct val="20000"/>
              </a:spcAft>
              <a:buClr>
                <a:srgbClr val="FF6600"/>
              </a:buClr>
              <a:buSzPct val="120000"/>
              <a:buFont typeface="+mj-lt"/>
              <a:buAutoNum type="arabicPeriod"/>
              <a:tabLst>
                <a:tab pos="720725" algn="l"/>
                <a:tab pos="1076325" algn="l"/>
              </a:tabLst>
              <a:defRPr/>
            </a:pPr>
            <a:endParaRPr lang="de-DE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887684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Übertragen die methodische Vorgehensweise für Fertigungsprozesse aus den Ingenieurwissenschaften auf die Softwareentwicklung </a:t>
            </a:r>
          </a:p>
          <a:p>
            <a:pPr lvl="1"/>
            <a:r>
              <a:rPr lang="de-DE" dirty="0"/>
              <a:t>Beschreiben die zeitlich-sachlogische Abfolge der durchzuführenden Aktivitäten in idealisierter Form und definieren </a:t>
            </a:r>
          </a:p>
          <a:p>
            <a:pPr lvl="2"/>
            <a:r>
              <a:rPr lang="de-DE" dirty="0"/>
              <a:t>Die </a:t>
            </a:r>
            <a:r>
              <a:rPr lang="de-DE" b="1" dirty="0"/>
              <a:t>Reihenfolge</a:t>
            </a:r>
            <a:r>
              <a:rPr lang="de-DE" dirty="0"/>
              <a:t> der Entwicklungsaktivitäten </a:t>
            </a:r>
          </a:p>
          <a:p>
            <a:pPr lvl="2"/>
            <a:r>
              <a:rPr lang="de-DE" dirty="0"/>
              <a:t>Die verantwortlichen </a:t>
            </a:r>
            <a:r>
              <a:rPr lang="de-DE" b="1" dirty="0"/>
              <a:t>Rollen</a:t>
            </a:r>
            <a:r>
              <a:rPr lang="de-DE" dirty="0"/>
              <a:t> und notwendigen Mitarbeiterqualifikationen </a:t>
            </a:r>
          </a:p>
          <a:p>
            <a:pPr lvl="2"/>
            <a:r>
              <a:rPr lang="de-DE" dirty="0"/>
              <a:t>Die zu erzeugenden </a:t>
            </a:r>
            <a:r>
              <a:rPr lang="de-DE" b="1" dirty="0"/>
              <a:t>Teilprodukte</a:t>
            </a:r>
            <a:r>
              <a:rPr lang="de-DE" dirty="0"/>
              <a:t> bzw. Ergebnisdokumente (sog. </a:t>
            </a:r>
            <a:r>
              <a:rPr lang="de-DE" b="1" dirty="0"/>
              <a:t>Artefakte</a:t>
            </a:r>
            <a:r>
              <a:rPr lang="de-DE" dirty="0"/>
              <a:t>) einschließlich Layout und Inhalt</a:t>
            </a:r>
          </a:p>
          <a:p>
            <a:pPr lvl="2"/>
            <a:r>
              <a:rPr lang="de-DE" dirty="0"/>
              <a:t>Die </a:t>
            </a:r>
            <a:r>
              <a:rPr lang="de-DE" b="1" dirty="0"/>
              <a:t>Fertigstellungskriterien</a:t>
            </a:r>
          </a:p>
          <a:p>
            <a:pPr lvl="2"/>
            <a:r>
              <a:rPr lang="de-DE" dirty="0"/>
              <a:t>Die </a:t>
            </a:r>
            <a:r>
              <a:rPr lang="de-DE" b="1" dirty="0"/>
              <a:t>Verantwortlichkeiten</a:t>
            </a:r>
            <a:r>
              <a:rPr lang="de-DE" dirty="0"/>
              <a:t> und Kompetenzen</a:t>
            </a:r>
          </a:p>
          <a:p>
            <a:pPr lvl="2"/>
            <a:r>
              <a:rPr lang="de-DE" dirty="0"/>
              <a:t>Die anzuwendende </a:t>
            </a:r>
            <a:r>
              <a:rPr lang="de-DE" b="1" dirty="0"/>
              <a:t>Standards</a:t>
            </a:r>
            <a:r>
              <a:rPr lang="de-DE" dirty="0"/>
              <a:t>, </a:t>
            </a:r>
            <a:r>
              <a:rPr lang="de-DE" b="1" dirty="0"/>
              <a:t>Richtlinien</a:t>
            </a:r>
            <a:r>
              <a:rPr lang="de-DE" dirty="0"/>
              <a:t>, Methoden und Werkzeuge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Definitionen/Ziele von </a:t>
            </a:r>
            <a:br>
              <a:rPr lang="de-DE" dirty="0"/>
            </a:br>
            <a:r>
              <a:rPr lang="de-DE" dirty="0"/>
              <a:t>Vorgehens- und Prozessmodellen</a:t>
            </a:r>
          </a:p>
        </p:txBody>
      </p:sp>
    </p:spTree>
    <p:extLst>
      <p:ext uri="{BB962C8B-B14F-4D97-AF65-F5344CB8AC3E}">
        <p14:creationId xmlns:p14="http://schemas.microsoft.com/office/powerpoint/2010/main" val="1784527964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Historie</a:t>
            </a:r>
          </a:p>
          <a:p>
            <a:pPr lvl="2"/>
            <a:r>
              <a:rPr lang="de-DE" dirty="0"/>
              <a:t>Unstrukturiertes Vorgehen zur Entwicklung von Software </a:t>
            </a:r>
          </a:p>
          <a:p>
            <a:pPr lvl="2"/>
            <a:r>
              <a:rPr lang="de-DE" dirty="0"/>
              <a:t>Aus der Anfangszeit der Rechentechnik </a:t>
            </a:r>
          </a:p>
          <a:p>
            <a:pPr lvl="2"/>
            <a:r>
              <a:rPr lang="de-DE" dirty="0"/>
              <a:t>Oftmals nur 1 Entwickler*in</a:t>
            </a:r>
          </a:p>
          <a:p>
            <a:pPr lvl="2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Beispielmodell SWT: Code &amp; Fix</a:t>
            </a:r>
          </a:p>
        </p:txBody>
      </p:sp>
    </p:spTree>
    <p:extLst>
      <p:ext uri="{BB962C8B-B14F-4D97-AF65-F5344CB8AC3E}">
        <p14:creationId xmlns:p14="http://schemas.microsoft.com/office/powerpoint/2010/main" val="4037713569"/>
      </p:ext>
    </p:extLst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95325" y="1455174"/>
            <a:ext cx="7904163" cy="4771001"/>
          </a:xfrm>
        </p:spPr>
        <p:txBody>
          <a:bodyPr/>
          <a:lstStyle/>
          <a:p>
            <a:pPr marL="630238" lvl="2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/>
              <a:t>Schreibe ein Programm</a:t>
            </a:r>
          </a:p>
          <a:p>
            <a:pPr marL="630238" lvl="2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dirty="0"/>
              <a:t>Finde und behebe die Fehler in dem Programm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dirty="0"/>
              <a:t>Nachteile dieses Vorgehens: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de-DE" dirty="0"/>
              <a:t>Nach Behebung von Fehlern wurde das Programm so umstrukturiert, dass weitere Fehlerbehebungen immer teurer und aufwändiger wurden</a:t>
            </a:r>
          </a:p>
          <a:p>
            <a:pPr lvl="4"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de-DE" sz="1600" dirty="0"/>
              <a:t>Dies führt zur Erkenntnis, dass eine Entwurfsphase vor der Programmierung benötigt wird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de-DE" dirty="0"/>
              <a:t>Selbst gut entworfene Software wurde vom Endbenutzer oft nicht akzeptiert</a:t>
            </a:r>
          </a:p>
          <a:p>
            <a:pPr lvl="4"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de-DE" sz="1600" dirty="0"/>
              <a:t>Dies führte zur Erkenntnis, dass eine Definitionsphase vor dem Entwurf benötigt wird. 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de-DE" dirty="0"/>
              <a:t>Fehler waren schwierig zu finden, da Tests schlecht vorbereitet und Änderungen unzureichend durchgeführt wurden.</a:t>
            </a:r>
          </a:p>
          <a:p>
            <a:pPr lvl="4"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de-DE" sz="1600" dirty="0"/>
              <a:t>Dies führte zu einer separaten Testphase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Beispielmodell SWT: Code &amp; Fix</a:t>
            </a:r>
          </a:p>
        </p:txBody>
      </p:sp>
    </p:spTree>
    <p:extLst>
      <p:ext uri="{BB962C8B-B14F-4D97-AF65-F5344CB8AC3E}">
        <p14:creationId xmlns:p14="http://schemas.microsoft.com/office/powerpoint/2010/main" val="2420749890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sz="1800" dirty="0"/>
              <a:t>Klassische Vorgehensmodelle </a:t>
            </a:r>
          </a:p>
          <a:p>
            <a:pPr lvl="2"/>
            <a:r>
              <a:rPr lang="de-DE" sz="1600" dirty="0"/>
              <a:t>Wasserfallmodell</a:t>
            </a:r>
          </a:p>
          <a:p>
            <a:pPr lvl="2"/>
            <a:r>
              <a:rPr lang="de-DE" sz="1600" dirty="0"/>
              <a:t>Nebenläufiges Modell</a:t>
            </a:r>
          </a:p>
          <a:p>
            <a:pPr lvl="2"/>
            <a:r>
              <a:rPr lang="de-DE" sz="1600" dirty="0"/>
              <a:t>Spiralmodell </a:t>
            </a:r>
          </a:p>
          <a:p>
            <a:pPr lvl="2"/>
            <a:r>
              <a:rPr lang="de-DE" sz="1600" dirty="0" err="1"/>
              <a:t>Prototyping</a:t>
            </a:r>
            <a:endParaRPr lang="de-DE" sz="1600" dirty="0"/>
          </a:p>
          <a:p>
            <a:pPr lvl="1"/>
            <a:r>
              <a:rPr lang="de-DE" sz="1800" dirty="0"/>
              <a:t>Monumentale Vorgehensmodelle</a:t>
            </a:r>
          </a:p>
          <a:p>
            <a:pPr lvl="2"/>
            <a:r>
              <a:rPr lang="de-DE" sz="1600" dirty="0"/>
              <a:t>V-Modell XT </a:t>
            </a:r>
          </a:p>
          <a:p>
            <a:pPr lvl="2"/>
            <a:r>
              <a:rPr lang="de-DE" sz="1600" dirty="0"/>
              <a:t>Rational Unified </a:t>
            </a:r>
            <a:r>
              <a:rPr lang="de-DE" sz="1600" dirty="0" err="1"/>
              <a:t>Process</a:t>
            </a:r>
            <a:r>
              <a:rPr lang="de-DE" sz="1600" dirty="0"/>
              <a:t> (RUP) </a:t>
            </a:r>
          </a:p>
          <a:p>
            <a:pPr lvl="1"/>
            <a:r>
              <a:rPr lang="de-DE" sz="1800" dirty="0"/>
              <a:t>Agile Prozesse </a:t>
            </a:r>
          </a:p>
          <a:p>
            <a:pPr lvl="2"/>
            <a:r>
              <a:rPr lang="de-DE" sz="1600" dirty="0" err="1"/>
              <a:t>Scrum</a:t>
            </a:r>
            <a:endParaRPr lang="de-DE" sz="1600" dirty="0"/>
          </a:p>
          <a:p>
            <a:pPr lvl="2"/>
            <a:r>
              <a:rPr lang="de-DE" sz="1600" dirty="0"/>
              <a:t>Kanban (IT-Kanban)</a:t>
            </a:r>
          </a:p>
          <a:p>
            <a:pPr lvl="2"/>
            <a:r>
              <a:rPr lang="de-DE" sz="1600" dirty="0"/>
              <a:t>Extreme </a:t>
            </a:r>
            <a:r>
              <a:rPr lang="de-DE" sz="1600" dirty="0" err="1"/>
              <a:t>Programming</a:t>
            </a:r>
            <a:r>
              <a:rPr lang="de-DE" sz="1600" dirty="0"/>
              <a:t> (XP)</a:t>
            </a:r>
          </a:p>
          <a:p>
            <a:pPr lvl="2"/>
            <a:r>
              <a:rPr lang="de-DE" sz="1600" dirty="0"/>
              <a:t>Feature </a:t>
            </a:r>
            <a:r>
              <a:rPr lang="de-DE" sz="1600" dirty="0" err="1"/>
              <a:t>Driven</a:t>
            </a:r>
            <a:r>
              <a:rPr lang="de-DE" sz="1600" dirty="0"/>
              <a:t> Development</a:t>
            </a:r>
          </a:p>
          <a:p>
            <a:pPr lvl="2"/>
            <a:r>
              <a:rPr lang="de-DE" sz="1600" dirty="0"/>
              <a:t>Adaptive Software Development </a:t>
            </a:r>
          </a:p>
          <a:p>
            <a:pPr lvl="2"/>
            <a:r>
              <a:rPr lang="de-DE" sz="1600" dirty="0"/>
              <a:t>Crystal</a:t>
            </a:r>
          </a:p>
          <a:p>
            <a:pPr lvl="2"/>
            <a:r>
              <a:rPr lang="de-DE" sz="1600" dirty="0"/>
              <a:t>Lean Software Development </a:t>
            </a:r>
          </a:p>
          <a:p>
            <a:pPr lvl="2"/>
            <a:endParaRPr lang="de-DE" dirty="0"/>
          </a:p>
          <a:p>
            <a:pPr lvl="2"/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die Vorgehens- und </a:t>
            </a:r>
            <a:br>
              <a:rPr lang="de-DE" dirty="0"/>
            </a:br>
            <a:r>
              <a:rPr lang="de-DE" dirty="0"/>
              <a:t>Prozessmodelle der Softwareentwicklung</a:t>
            </a:r>
          </a:p>
        </p:txBody>
      </p:sp>
    </p:spTree>
    <p:extLst>
      <p:ext uri="{BB962C8B-B14F-4D97-AF65-F5344CB8AC3E}">
        <p14:creationId xmlns:p14="http://schemas.microsoft.com/office/powerpoint/2010/main" val="1616184827"/>
      </p:ext>
    </p:extLst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sz="1800" dirty="0">
                <a:solidFill>
                  <a:schemeClr val="bg1">
                    <a:lumMod val="75000"/>
                  </a:schemeClr>
                </a:solidFill>
              </a:rPr>
              <a:t>Klassische Vorgehensmodelle </a:t>
            </a:r>
          </a:p>
          <a:p>
            <a:pPr lvl="2"/>
            <a:r>
              <a:rPr lang="de-DE" sz="1600" dirty="0"/>
              <a:t>Wasserfallmodell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Nebenläufiges Modell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Spiralmodell </a:t>
            </a:r>
          </a:p>
          <a:p>
            <a:pPr lvl="2"/>
            <a:r>
              <a:rPr lang="de-DE" sz="1600" dirty="0" err="1">
                <a:solidFill>
                  <a:schemeClr val="bg1">
                    <a:lumMod val="75000"/>
                  </a:schemeClr>
                </a:solidFill>
              </a:rPr>
              <a:t>Prototyping</a:t>
            </a:r>
            <a:endParaRPr lang="de-DE" sz="16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de-DE" sz="1800" dirty="0">
                <a:solidFill>
                  <a:schemeClr val="bg1">
                    <a:lumMod val="75000"/>
                  </a:schemeClr>
                </a:solidFill>
              </a:rPr>
              <a:t>Monumentale Vorgehensmodelle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V-Modell XT 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Rational Unified </a:t>
            </a:r>
            <a:r>
              <a:rPr lang="de-DE" sz="1600" dirty="0" err="1">
                <a:solidFill>
                  <a:schemeClr val="bg1">
                    <a:lumMod val="75000"/>
                  </a:schemeClr>
                </a:solidFill>
              </a:rPr>
              <a:t>Process</a:t>
            </a:r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 (RUP) </a:t>
            </a:r>
          </a:p>
          <a:p>
            <a:pPr lvl="1"/>
            <a:r>
              <a:rPr lang="de-DE" sz="1800" dirty="0">
                <a:solidFill>
                  <a:schemeClr val="bg1">
                    <a:lumMod val="75000"/>
                  </a:schemeClr>
                </a:solidFill>
              </a:rPr>
              <a:t>Agile Prozesse </a:t>
            </a:r>
          </a:p>
          <a:p>
            <a:pPr lvl="2"/>
            <a:r>
              <a:rPr lang="de-DE" sz="1600" dirty="0" err="1">
                <a:solidFill>
                  <a:schemeClr val="bg1">
                    <a:lumMod val="75000"/>
                  </a:schemeClr>
                </a:solidFill>
              </a:rPr>
              <a:t>Scrum</a:t>
            </a:r>
            <a:endParaRPr lang="de-DE" sz="1600" dirty="0">
              <a:solidFill>
                <a:schemeClr val="bg1">
                  <a:lumMod val="75000"/>
                </a:schemeClr>
              </a:solidFill>
            </a:endParaRP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Kanban (IT-Kanban)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Extreme </a:t>
            </a:r>
            <a:r>
              <a:rPr lang="de-DE" sz="1600" dirty="0" err="1">
                <a:solidFill>
                  <a:schemeClr val="bg1">
                    <a:lumMod val="75000"/>
                  </a:schemeClr>
                </a:solidFill>
              </a:rPr>
              <a:t>Programming</a:t>
            </a:r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 (XP)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Feature </a:t>
            </a:r>
            <a:r>
              <a:rPr lang="de-DE" sz="1600" dirty="0" err="1">
                <a:solidFill>
                  <a:schemeClr val="bg1">
                    <a:lumMod val="75000"/>
                  </a:schemeClr>
                </a:solidFill>
              </a:rPr>
              <a:t>Driven</a:t>
            </a:r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 Development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Adaptive Software Development 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Crystal</a:t>
            </a:r>
          </a:p>
          <a:p>
            <a:pPr lvl="2"/>
            <a:r>
              <a:rPr lang="de-DE" sz="1600" dirty="0">
                <a:solidFill>
                  <a:schemeClr val="bg1">
                    <a:lumMod val="75000"/>
                  </a:schemeClr>
                </a:solidFill>
              </a:rPr>
              <a:t>Lean Software Development </a:t>
            </a:r>
          </a:p>
          <a:p>
            <a:pPr lvl="2"/>
            <a:endParaRPr lang="de-DE" dirty="0"/>
          </a:p>
          <a:p>
            <a:pPr lvl="2"/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die Vorgehens- und </a:t>
            </a:r>
            <a:br>
              <a:rPr lang="de-DE" dirty="0"/>
            </a:br>
            <a:r>
              <a:rPr lang="de-DE" dirty="0"/>
              <a:t>Prozessmodelle der Softwareentwicklung</a:t>
            </a:r>
          </a:p>
        </p:txBody>
      </p:sp>
    </p:spTree>
    <p:extLst>
      <p:ext uri="{BB962C8B-B14F-4D97-AF65-F5344CB8AC3E}">
        <p14:creationId xmlns:p14="http://schemas.microsoft.com/office/powerpoint/2010/main" val="471623851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Seit den sechziger Jahren wachsende Probleme bei der Durchführung mittlerer bis größerer  Softwareentwicklungsprojekte</a:t>
            </a:r>
          </a:p>
          <a:p>
            <a:pPr lvl="1"/>
            <a:r>
              <a:rPr lang="de-DE" dirty="0"/>
              <a:t>Das </a:t>
            </a:r>
            <a:r>
              <a:rPr lang="de-DE" b="1" dirty="0"/>
              <a:t>Wasserfallmodell</a:t>
            </a:r>
            <a:r>
              <a:rPr lang="de-DE" dirty="0"/>
              <a:t> wurde 1970 von Royce erfunden und ist die bekannteste Ausprägung des sequenziellen Modells</a:t>
            </a:r>
          </a:p>
          <a:p>
            <a:pPr lvl="1"/>
            <a:r>
              <a:rPr lang="de-DE" dirty="0"/>
              <a:t>Es ist eine Weiterentwicklung des </a:t>
            </a:r>
            <a:r>
              <a:rPr lang="de-DE" b="1" dirty="0" err="1"/>
              <a:t>Stagewise</a:t>
            </a:r>
            <a:r>
              <a:rPr lang="de-DE" b="1" dirty="0"/>
              <a:t> Models</a:t>
            </a:r>
            <a:r>
              <a:rPr lang="de-DE" dirty="0"/>
              <a:t>, welches festlegt, dass Software in sukzessiven Stufen entwickelt wird</a:t>
            </a:r>
          </a:p>
          <a:p>
            <a:pPr lvl="1"/>
            <a:r>
              <a:rPr lang="de-DE" dirty="0"/>
              <a:t>Das von Royce vorgeschlagene Wasserfallmodell erweitert das </a:t>
            </a:r>
            <a:r>
              <a:rPr lang="de-DE" b="1" dirty="0" err="1"/>
              <a:t>Stagewise</a:t>
            </a:r>
            <a:r>
              <a:rPr lang="de-DE" b="1" dirty="0"/>
              <a:t> Model </a:t>
            </a:r>
            <a:r>
              <a:rPr lang="de-DE" dirty="0"/>
              <a:t>um Rückkopplungsschleifen zwischen den Stufen</a:t>
            </a:r>
          </a:p>
          <a:p>
            <a:pPr marL="1587" lvl="1" indent="0">
              <a:buNone/>
            </a:pPr>
            <a:r>
              <a:rPr lang="de-DE" dirty="0"/>
              <a:t> 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Historie, Entstehung, Einsatzgebiete</a:t>
            </a:r>
          </a:p>
        </p:txBody>
      </p:sp>
    </p:spTree>
    <p:extLst>
      <p:ext uri="{BB962C8B-B14F-4D97-AF65-F5344CB8AC3E}">
        <p14:creationId xmlns:p14="http://schemas.microsoft.com/office/powerpoint/2010/main" val="1561948390"/>
      </p:ext>
    </p:extLst>
  </p:cSld>
  <p:clrMapOvr>
    <a:masterClrMapping/>
  </p:clrMapOvr>
  <p:transition spd="slow">
    <p:wip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Prozessmodell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255" y="1405273"/>
            <a:ext cx="5071491" cy="481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0121380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Wasserfallmodell strukturiert den Entwicklungsprozess in sequenziell durchzuführende Phasen</a:t>
            </a:r>
          </a:p>
          <a:p>
            <a:pPr lvl="1"/>
            <a:r>
              <a:rPr lang="de-DE" dirty="0"/>
              <a:t>Für jede Phase sind nur die Ergebnisdokumente der vorherigen, komplett abgeschlossenen Phase relevant</a:t>
            </a:r>
          </a:p>
          <a:p>
            <a:pPr lvl="1"/>
            <a:r>
              <a:rPr lang="de-DE" dirty="0"/>
              <a:t>Idee: Umsetzung eines sequenziellen, vollständig vorhersehbaren Entwicklungsprozesses</a:t>
            </a:r>
          </a:p>
          <a:p>
            <a:pPr lvl="1"/>
            <a:r>
              <a:rPr lang="de-DE" dirty="0"/>
              <a:t>Rücksprünge sind in die direkt vorhergehende Phase möglich</a:t>
            </a:r>
          </a:p>
          <a:p>
            <a:pPr lvl="1"/>
            <a:r>
              <a:rPr lang="de-DE" dirty="0"/>
              <a:t>Analogie: Autoproduktion, Haus- bzw. Brückenbau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Inhalte und Ablauf</a:t>
            </a:r>
          </a:p>
        </p:txBody>
      </p:sp>
    </p:spTree>
    <p:extLst>
      <p:ext uri="{BB962C8B-B14F-4D97-AF65-F5344CB8AC3E}">
        <p14:creationId xmlns:p14="http://schemas.microsoft.com/office/powerpoint/2010/main" val="1118700425"/>
      </p:ext>
    </p:extLst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Rücksprünge nur in die direkt vorhergehende Phase sind häufig unzureichend (auch wenn sie in der Regel teuer sind)</a:t>
            </a:r>
          </a:p>
          <a:p>
            <a:pPr lvl="1"/>
            <a:r>
              <a:rPr lang="de-DE" dirty="0"/>
              <a:t>Es wird vom (theoretischen) Idealfall ausgegangen, dass zu Beginn des Entwicklungsprozesses alle Anforderungen identifiziert werden</a:t>
            </a:r>
          </a:p>
          <a:p>
            <a:pPr lvl="2"/>
            <a:r>
              <a:rPr lang="de-DE" dirty="0"/>
              <a:t>Das ist wünschenswert für Festpreisprojekte </a:t>
            </a:r>
          </a:p>
          <a:p>
            <a:pPr lvl="2"/>
            <a:r>
              <a:rPr lang="de-DE" dirty="0"/>
              <a:t>Das ist in der Praxis nur selten der Fall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Einschränkungen</a:t>
            </a:r>
          </a:p>
        </p:txBody>
      </p:sp>
    </p:spTree>
    <p:extLst>
      <p:ext uri="{BB962C8B-B14F-4D97-AF65-F5344CB8AC3E}">
        <p14:creationId xmlns:p14="http://schemas.microsoft.com/office/powerpoint/2010/main" val="3272947542"/>
      </p:ext>
    </p:extLst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Normierte Darstellung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083" y="1264138"/>
            <a:ext cx="5556885" cy="5096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500271"/>
      </p:ext>
    </p:extLst>
  </p:cSld>
  <p:clrMapOvr>
    <a:masterClrMapping/>
  </p:clrMapOvr>
  <p:transition spd="slow">
    <p:wip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i="1" dirty="0"/>
          </a:p>
          <a:p>
            <a:pPr lvl="1"/>
            <a:endParaRPr lang="de-DE" i="1" dirty="0"/>
          </a:p>
          <a:p>
            <a:pPr lvl="1"/>
            <a:r>
              <a:rPr lang="de-DE" i="1" dirty="0"/>
              <a:t>Jede</a:t>
            </a:r>
            <a:r>
              <a:rPr lang="de-DE" dirty="0"/>
              <a:t> Aktivität ist in der </a:t>
            </a:r>
            <a:r>
              <a:rPr lang="de-DE" i="1" dirty="0"/>
              <a:t>richtigen Reihenfolge </a:t>
            </a:r>
            <a:r>
              <a:rPr lang="de-DE" dirty="0"/>
              <a:t>und in </a:t>
            </a:r>
            <a:r>
              <a:rPr lang="de-DE" i="1" dirty="0"/>
              <a:t>der vollen Breite vollständig</a:t>
            </a:r>
            <a:r>
              <a:rPr lang="de-DE" dirty="0"/>
              <a:t> durchzuführen</a:t>
            </a:r>
          </a:p>
          <a:p>
            <a:pPr lvl="1"/>
            <a:r>
              <a:rPr lang="de-DE" dirty="0"/>
              <a:t>Am Ende jeder Aktivität steht ein fertiggestelltes Dokument, d.h. das Wasserfallmodell ist ein dokumentenorientiertes Modell</a:t>
            </a:r>
          </a:p>
          <a:p>
            <a:pPr lvl="1"/>
            <a:r>
              <a:rPr lang="de-DE" dirty="0"/>
              <a:t>Der Entwicklungsablauf ist sequenziell, d.h. jede Aktivität muss beendet sein, </a:t>
            </a:r>
            <a:r>
              <a:rPr lang="de-DE" i="1" dirty="0"/>
              <a:t>bevor</a:t>
            </a:r>
            <a:r>
              <a:rPr lang="de-DE" dirty="0"/>
              <a:t> die nächste anfängt</a:t>
            </a:r>
          </a:p>
          <a:p>
            <a:pPr lvl="1"/>
            <a:r>
              <a:rPr lang="de-DE" dirty="0"/>
              <a:t>Eine Benutzerbeteiligung ist </a:t>
            </a:r>
            <a:r>
              <a:rPr lang="de-DE" i="1" dirty="0"/>
              <a:t>nur</a:t>
            </a:r>
            <a:r>
              <a:rPr lang="de-DE" dirty="0"/>
              <a:t> in der Definitionsphase (Anforderungserhebung) vorgesehen; später nicht mehr!</a:t>
            </a:r>
          </a:p>
          <a:p>
            <a:pPr lvl="1"/>
            <a:r>
              <a:rPr lang="de-DE" dirty="0"/>
              <a:t>Somit erfolgen der Entwurf und die Implementierung ohne </a:t>
            </a:r>
            <a:br>
              <a:rPr lang="de-DE" dirty="0"/>
            </a:br>
            <a:r>
              <a:rPr lang="de-DE" dirty="0"/>
              <a:t>Beteiligung der späteren Benutzer bzw. des Auftraggebers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Charakteristika</a:t>
            </a:r>
          </a:p>
        </p:txBody>
      </p:sp>
    </p:spTree>
    <p:extLst>
      <p:ext uri="{BB962C8B-B14F-4D97-AF65-F5344CB8AC3E}">
        <p14:creationId xmlns:p14="http://schemas.microsoft.com/office/powerpoint/2010/main" val="275251680"/>
      </p:ext>
    </p:extLst>
  </p:cSld>
  <p:clrMapOvr>
    <a:masterClrMapping/>
  </p:clrMapOvr>
  <p:transition spd="slow">
    <p:wip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Das </a:t>
            </a:r>
            <a:r>
              <a:rPr lang="de-DE" b="1" dirty="0"/>
              <a:t>Wasserfallmodell </a:t>
            </a:r>
            <a:r>
              <a:rPr lang="de-DE" dirty="0"/>
              <a:t>ist nah an der planerischen und ingenieursmäßigen Denkweise aus Produktions- und Fertigungsprozessen </a:t>
            </a:r>
          </a:p>
          <a:p>
            <a:pPr lvl="2"/>
            <a:r>
              <a:rPr lang="de-DE" dirty="0"/>
              <a:t>Auto, Haus, Brücke etc.</a:t>
            </a:r>
          </a:p>
          <a:p>
            <a:pPr lvl="1"/>
            <a:r>
              <a:rPr lang="de-DE" dirty="0"/>
              <a:t>Treten tatsächlich </a:t>
            </a:r>
            <a:r>
              <a:rPr lang="de-DE" i="1" dirty="0"/>
              <a:t>keine Anforderungsänderungen </a:t>
            </a:r>
            <a:r>
              <a:rPr lang="de-DE" dirty="0"/>
              <a:t>im Softwareentwicklungsprozess auf, können auch mit dem Wasserfallmodell gute Projektergebnisse erzielt werden</a:t>
            </a:r>
          </a:p>
          <a:p>
            <a:pPr lvl="1"/>
            <a:r>
              <a:rPr lang="de-DE" dirty="0"/>
              <a:t>„Idealisierte Wunschvorstellung“ für jedes Festpreisprojekt </a:t>
            </a:r>
            <a:br>
              <a:rPr lang="de-DE" dirty="0"/>
            </a:br>
            <a:r>
              <a:rPr lang="de-DE" dirty="0"/>
              <a:t>=&gt; ALLE Anforderungen sind zu Beginn des Projekts vollumfassend und präzise erhoben, bestimmt, analysiert, festgelegt und dokumentiert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Vorteile</a:t>
            </a:r>
          </a:p>
        </p:txBody>
      </p:sp>
    </p:spTree>
    <p:extLst>
      <p:ext uri="{BB962C8B-B14F-4D97-AF65-F5344CB8AC3E}">
        <p14:creationId xmlns:p14="http://schemas.microsoft.com/office/powerpoint/2010/main" val="2520472613"/>
      </p:ext>
    </p:extLst>
  </p:cSld>
  <p:clrMapOvr>
    <a:masterClrMapping/>
  </p:clrMapOvr>
  <p:transition spd="slow">
    <p:wip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b="1" dirty="0"/>
          </a:p>
          <a:p>
            <a:pPr lvl="1"/>
            <a:endParaRPr lang="de-DE" b="1" dirty="0"/>
          </a:p>
          <a:p>
            <a:pPr lvl="1"/>
            <a:r>
              <a:rPr lang="de-DE" b="1" dirty="0"/>
              <a:t>Problem</a:t>
            </a:r>
            <a:r>
              <a:rPr lang="de-DE" dirty="0"/>
              <a:t>: Softwareentwicklung ist nicht vergleichbar mit konventionellem, gut verstandenem Produktionsprozess </a:t>
            </a:r>
          </a:p>
          <a:p>
            <a:pPr lvl="2"/>
            <a:r>
              <a:rPr lang="de-DE" dirty="0"/>
              <a:t>Haus, Auto etc.</a:t>
            </a:r>
          </a:p>
          <a:p>
            <a:pPr lvl="1"/>
            <a:r>
              <a:rPr lang="de-DE" b="1" dirty="0"/>
              <a:t>Ergebnis</a:t>
            </a:r>
            <a:r>
              <a:rPr lang="de-DE" dirty="0"/>
              <a:t>: In der Praxis hat sich das Wasserfallmodell als ineffizient erwiesen</a:t>
            </a:r>
          </a:p>
          <a:p>
            <a:pPr lvl="1"/>
            <a:r>
              <a:rPr lang="de-DE" dirty="0"/>
              <a:t>Zudem: Große Gefahr, dass die Dokumentation wichtiger wird, als das eigentliche Softwaresystem</a:t>
            </a:r>
          </a:p>
          <a:p>
            <a:pPr lvl="1"/>
            <a:r>
              <a:rPr lang="de-DE" dirty="0"/>
              <a:t>Die Risikofaktoren werden unter Umständen zu wenig berücksichtigt, da immer der einmal festgelegte Entwicklungsablauf durchgeführt wird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Nachteile (1/2)</a:t>
            </a:r>
          </a:p>
        </p:txBody>
      </p:sp>
    </p:spTree>
    <p:extLst>
      <p:ext uri="{BB962C8B-B14F-4D97-AF65-F5344CB8AC3E}">
        <p14:creationId xmlns:p14="http://schemas.microsoft.com/office/powerpoint/2010/main" val="2731108134"/>
      </p:ext>
    </p:extLst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b="1" dirty="0"/>
              <a:t>Problem</a:t>
            </a:r>
            <a:r>
              <a:rPr lang="de-DE" dirty="0"/>
              <a:t>: Bei der Softwareentwicklung muss zu jedem Zeitpunkt mit zusätzlichen und/oder veränderten Anforderungen gerechnet werden</a:t>
            </a:r>
          </a:p>
          <a:p>
            <a:pPr lvl="1"/>
            <a:r>
              <a:rPr lang="de-DE" dirty="0"/>
              <a:t>Bei zusätzlichen und/oder veränderten Anforderungen sind Rücksprünge in bereits abgeschlossene, weiter zurück liegende Phasen notwendig</a:t>
            </a:r>
          </a:p>
          <a:p>
            <a:pPr lvl="1"/>
            <a:r>
              <a:rPr lang="de-DE" dirty="0"/>
              <a:t>Und </a:t>
            </a:r>
            <a:r>
              <a:rPr lang="de-DE" i="1" dirty="0"/>
              <a:t>Rücksprung</a:t>
            </a:r>
            <a:r>
              <a:rPr lang="de-DE" dirty="0"/>
              <a:t> heißt nicht </a:t>
            </a:r>
            <a:r>
              <a:rPr lang="de-DE" i="1" dirty="0"/>
              <a:t>Rückblick</a:t>
            </a:r>
            <a:r>
              <a:rPr lang="de-DE" dirty="0"/>
              <a:t> sondern kann ggf. erhebliche Änderungen auf die Ergebnisse einer Stufe und somit auf das gesamte Softwaresystem haben</a:t>
            </a:r>
          </a:p>
          <a:p>
            <a:pPr lvl="1"/>
            <a:r>
              <a:rPr lang="de-DE" dirty="0"/>
              <a:t>Aber Rücksprünge über mehrere Stufen hinweg sind im Wasserfallmodell nicht vorgesehen </a:t>
            </a:r>
          </a:p>
          <a:p>
            <a:pPr lvl="1"/>
            <a:r>
              <a:rPr lang="de-DE" dirty="0"/>
              <a:t>Somit kann das Wasserfallmodell nicht adäquat auf Anforderungsänderungen bzw. neue Anforderungen in späten Projektphasen reagieren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Nachteile (2/2)</a:t>
            </a:r>
          </a:p>
        </p:txBody>
      </p:sp>
    </p:spTree>
    <p:extLst>
      <p:ext uri="{BB962C8B-B14F-4D97-AF65-F5344CB8AC3E}">
        <p14:creationId xmlns:p14="http://schemas.microsoft.com/office/powerpoint/2010/main" val="41368806"/>
      </p:ext>
    </p:extLst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Trotz der zahlreichen Nachteile hat das </a:t>
            </a:r>
            <a:r>
              <a:rPr lang="de-DE" b="1" dirty="0"/>
              <a:t>Wasserfallmodell</a:t>
            </a:r>
            <a:r>
              <a:rPr lang="de-DE" dirty="0"/>
              <a:t> zu einem disziplinierten, sichtbaren und kontrollierbaren Prozessablauf beigetragen </a:t>
            </a:r>
          </a:p>
          <a:p>
            <a:pPr lvl="2"/>
            <a:r>
              <a:rPr lang="de-DE" i="1" dirty="0"/>
              <a:t>„besser als ungeplantes Ad-hoc-Vorgehen“</a:t>
            </a:r>
          </a:p>
          <a:p>
            <a:pPr lvl="1"/>
            <a:r>
              <a:rPr lang="de-DE" dirty="0"/>
              <a:t>Die genannten Charakteristika haben dem </a:t>
            </a:r>
            <a:r>
              <a:rPr lang="de-DE" b="1" dirty="0"/>
              <a:t>Wasserfallmodell</a:t>
            </a:r>
            <a:r>
              <a:rPr lang="de-DE" dirty="0"/>
              <a:t> zu einer weiten Verbreitung verholfen</a:t>
            </a:r>
          </a:p>
          <a:p>
            <a:pPr lvl="1"/>
            <a:r>
              <a:rPr lang="de-DE" dirty="0"/>
              <a:t>Das </a:t>
            </a:r>
            <a:r>
              <a:rPr lang="de-DE" b="1" dirty="0"/>
              <a:t>Wasserfallmodell</a:t>
            </a:r>
            <a:r>
              <a:rPr lang="de-DE" dirty="0"/>
              <a:t> war die Basis für viele Auftragsstandards in Behörden und in der Industrie</a:t>
            </a:r>
          </a:p>
          <a:p>
            <a:pPr lvl="1"/>
            <a:r>
              <a:rPr lang="de-DE" dirty="0"/>
              <a:t>Menschliche Neigung zu einer idealtypischen </a:t>
            </a:r>
            <a:r>
              <a:rPr lang="de-DE" b="1" dirty="0"/>
              <a:t>wasserfallmodell-artigen</a:t>
            </a:r>
            <a:r>
              <a:rPr lang="de-DE" dirty="0"/>
              <a:t> Planung zu Beginn einer Softwareentwicklung</a:t>
            </a:r>
          </a:p>
          <a:p>
            <a:pPr lvl="1"/>
            <a:r>
              <a:rPr lang="de-DE" dirty="0"/>
              <a:t>Es ist ein starres, grobgranulares und sehr softwarespezifisches Modell zur Entwicklung von Individualsoftware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Wasserfallmodell</a:t>
            </a:r>
            <a:br>
              <a:rPr lang="de-DE" dirty="0"/>
            </a:br>
            <a:r>
              <a:rPr lang="de-DE" dirty="0"/>
              <a:t>Klassifizierung</a:t>
            </a:r>
          </a:p>
        </p:txBody>
      </p:sp>
    </p:spTree>
    <p:extLst>
      <p:ext uri="{BB962C8B-B14F-4D97-AF65-F5344CB8AC3E}">
        <p14:creationId xmlns:p14="http://schemas.microsoft.com/office/powerpoint/2010/main" val="339712660"/>
      </p:ext>
    </p:extLst>
  </p:cSld>
  <p:clrMapOvr>
    <a:masterClrMapping/>
  </p:clrMapOvr>
  <p:transition spd="slow">
    <p:wip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/>
              <a:t>Winston W. Royce hat die heute als traditionelles Wasserfallmodell bekannte Methode in einem Konferenzpapier einer Ingenieurskonferenz beschrieben. </a:t>
            </a:r>
          </a:p>
          <a:p>
            <a:pPr lvl="1"/>
            <a:r>
              <a:rPr lang="de-DE" dirty="0"/>
              <a:t>Das Modell sollte als Negativbeispiel dienen und zeigen, wie Softwareentwicklung nicht durchgeführt werden sollte.</a:t>
            </a:r>
          </a:p>
          <a:p>
            <a:pPr lvl="1"/>
            <a:r>
              <a:rPr lang="de-DE" dirty="0"/>
              <a:t>Royce hat dann einen iterativen Prozess als kategorisch überlegenes Vorgehensmodell beschrieben.</a:t>
            </a:r>
          </a:p>
          <a:p>
            <a:pPr lvl="1"/>
            <a:r>
              <a:rPr lang="de-DE" dirty="0"/>
              <a:t>Das Wasserfallmodell wurde dennoch adaptiert und angewendet, bspw. durch das US Department </a:t>
            </a:r>
            <a:r>
              <a:rPr lang="de-DE" dirty="0" err="1"/>
              <a:t>of</a:t>
            </a:r>
            <a:r>
              <a:rPr lang="de-DE" dirty="0"/>
              <a:t> Defense.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1587" lvl="1" indent="0">
              <a:buNone/>
            </a:pPr>
            <a:r>
              <a:rPr lang="de-DE" sz="1400" dirty="0"/>
              <a:t>Quelle: Chris Sims, Hillary Johnson. The Elements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Scrum</a:t>
            </a:r>
            <a:r>
              <a:rPr lang="de-DE" sz="1400" dirty="0"/>
              <a:t>. </a:t>
            </a:r>
            <a:r>
              <a:rPr lang="de-DE" sz="1400" dirty="0" err="1"/>
              <a:t>Dymaxicon</a:t>
            </a:r>
            <a:r>
              <a:rPr lang="de-DE" sz="1400" dirty="0"/>
              <a:t>, 2011.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Anekdote</a:t>
            </a:r>
          </a:p>
        </p:txBody>
      </p:sp>
    </p:spTree>
    <p:extLst>
      <p:ext uri="{BB962C8B-B14F-4D97-AF65-F5344CB8AC3E}">
        <p14:creationId xmlns:p14="http://schemas.microsoft.com/office/powerpoint/2010/main" val="288035657"/>
      </p:ext>
    </p:extLst>
  </p:cSld>
  <p:clrMapOvr>
    <a:masterClrMapping/>
  </p:clrMapOvr>
  <p:transition spd="slow">
    <p:wip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sz="1800" dirty="0"/>
              <a:t>Klassische Vorgehensmodelle </a:t>
            </a:r>
          </a:p>
          <a:p>
            <a:pPr lvl="2"/>
            <a:r>
              <a:rPr lang="de-DE" sz="1600" dirty="0"/>
              <a:t>Wasserfallmodell</a:t>
            </a:r>
          </a:p>
          <a:p>
            <a:pPr lvl="2"/>
            <a:r>
              <a:rPr lang="de-DE" sz="1600" dirty="0"/>
              <a:t>Nebenläufiges Modell</a:t>
            </a:r>
          </a:p>
          <a:p>
            <a:pPr lvl="2"/>
            <a:r>
              <a:rPr lang="de-DE" sz="1600" dirty="0"/>
              <a:t>Spiralmodell </a:t>
            </a:r>
          </a:p>
          <a:p>
            <a:pPr lvl="2"/>
            <a:r>
              <a:rPr lang="de-DE" sz="1600" dirty="0" err="1"/>
              <a:t>Prototyping</a:t>
            </a:r>
            <a:endParaRPr lang="de-DE" sz="1600" dirty="0"/>
          </a:p>
          <a:p>
            <a:pPr lvl="1"/>
            <a:r>
              <a:rPr lang="de-DE" sz="1800" b="1" dirty="0"/>
              <a:t>Monumentale Vorgehensmodelle</a:t>
            </a:r>
          </a:p>
          <a:p>
            <a:pPr lvl="2"/>
            <a:r>
              <a:rPr lang="de-DE" sz="1600" dirty="0"/>
              <a:t>V-Modell XT </a:t>
            </a:r>
          </a:p>
          <a:p>
            <a:pPr lvl="2"/>
            <a:r>
              <a:rPr lang="de-DE" sz="1600" dirty="0"/>
              <a:t>Rational Unified </a:t>
            </a:r>
            <a:r>
              <a:rPr lang="de-DE" sz="1600" dirty="0" err="1"/>
              <a:t>Process</a:t>
            </a:r>
            <a:r>
              <a:rPr lang="de-DE" sz="1600" dirty="0"/>
              <a:t> (RUP) </a:t>
            </a:r>
          </a:p>
          <a:p>
            <a:pPr lvl="1"/>
            <a:r>
              <a:rPr lang="de-DE" sz="1800" b="1" dirty="0"/>
              <a:t>Agile Prozesse </a:t>
            </a:r>
          </a:p>
          <a:p>
            <a:pPr lvl="2"/>
            <a:r>
              <a:rPr lang="de-DE" sz="1600" dirty="0" err="1"/>
              <a:t>Scrum</a:t>
            </a:r>
            <a:endParaRPr lang="de-DE" sz="1600" dirty="0"/>
          </a:p>
          <a:p>
            <a:pPr lvl="2"/>
            <a:r>
              <a:rPr lang="de-DE" sz="1600" dirty="0"/>
              <a:t>Kanban (IT-Kanban)</a:t>
            </a:r>
          </a:p>
          <a:p>
            <a:pPr lvl="2"/>
            <a:r>
              <a:rPr lang="de-DE" sz="1600" dirty="0"/>
              <a:t>Extreme </a:t>
            </a:r>
            <a:r>
              <a:rPr lang="de-DE" sz="1600" dirty="0" err="1"/>
              <a:t>Programming</a:t>
            </a:r>
            <a:r>
              <a:rPr lang="de-DE" sz="1600" dirty="0"/>
              <a:t> (XP)</a:t>
            </a:r>
          </a:p>
          <a:p>
            <a:pPr lvl="2"/>
            <a:r>
              <a:rPr lang="de-DE" sz="1600" dirty="0"/>
              <a:t>Feature </a:t>
            </a:r>
            <a:r>
              <a:rPr lang="de-DE" sz="1600" dirty="0" err="1"/>
              <a:t>Driven</a:t>
            </a:r>
            <a:r>
              <a:rPr lang="de-DE" sz="1600" dirty="0"/>
              <a:t> Development</a:t>
            </a:r>
          </a:p>
          <a:p>
            <a:pPr lvl="2"/>
            <a:r>
              <a:rPr lang="de-DE" sz="1600" dirty="0"/>
              <a:t>Adaptive Software Development </a:t>
            </a:r>
          </a:p>
          <a:p>
            <a:pPr lvl="2"/>
            <a:r>
              <a:rPr lang="de-DE" sz="1600" dirty="0"/>
              <a:t>Crystal</a:t>
            </a:r>
          </a:p>
          <a:p>
            <a:pPr lvl="2"/>
            <a:r>
              <a:rPr lang="de-DE" sz="1600" dirty="0"/>
              <a:t>Lean Software Development </a:t>
            </a:r>
          </a:p>
          <a:p>
            <a:pPr lvl="2"/>
            <a:r>
              <a:rPr lang="de-DE" sz="1600" dirty="0" err="1"/>
              <a:t>SAFe</a:t>
            </a:r>
            <a:endParaRPr lang="de-DE" sz="1600" dirty="0"/>
          </a:p>
          <a:p>
            <a:pPr lvl="1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Nächste LV</a:t>
            </a:r>
          </a:p>
        </p:txBody>
      </p:sp>
    </p:spTree>
    <p:extLst>
      <p:ext uri="{BB962C8B-B14F-4D97-AF65-F5344CB8AC3E}">
        <p14:creationId xmlns:p14="http://schemas.microsoft.com/office/powerpoint/2010/main" val="2101888219"/>
      </p:ext>
    </p:extLst>
  </p:cSld>
  <p:clrMapOvr>
    <a:masterClrMapping/>
  </p:clrMapOvr>
  <p:transition spd="slow">
    <p:wip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314450" y="2428875"/>
            <a:ext cx="6724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Roman" panose="02000503020000020003" pitchFamily="2" charset="0"/>
              </a:rPr>
              <a:t>Herzlichen Dank für </a:t>
            </a:r>
            <a:br>
              <a:rPr lang="de-DE" sz="48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Roman" panose="02000503020000020003" pitchFamily="2" charset="0"/>
              </a:rPr>
            </a:br>
            <a:r>
              <a:rPr lang="de-DE" sz="48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Roman" panose="02000503020000020003" pitchFamily="2" charset="0"/>
              </a:rPr>
              <a:t>Ihre Aufmerksamkeit !</a:t>
            </a:r>
          </a:p>
        </p:txBody>
      </p:sp>
    </p:spTree>
    <p:extLst>
      <p:ext uri="{BB962C8B-B14F-4D97-AF65-F5344CB8AC3E}">
        <p14:creationId xmlns:p14="http://schemas.microsoft.com/office/powerpoint/2010/main" val="155410455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Standarddesign">
  <a:themeElements>
    <a:clrScheme name="Standarddesign 9">
      <a:dk1>
        <a:srgbClr val="000000"/>
      </a:dk1>
      <a:lt1>
        <a:srgbClr val="FFFFFF"/>
      </a:lt1>
      <a:dk2>
        <a:srgbClr val="FFFFFF"/>
      </a:dk2>
      <a:lt2>
        <a:srgbClr val="95A3B1"/>
      </a:lt2>
      <a:accent1>
        <a:srgbClr val="658CAF"/>
      </a:accent1>
      <a:accent2>
        <a:srgbClr val="1750AC"/>
      </a:accent2>
      <a:accent3>
        <a:srgbClr val="FFFFFF"/>
      </a:accent3>
      <a:accent4>
        <a:srgbClr val="000000"/>
      </a:accent4>
      <a:accent5>
        <a:srgbClr val="B8C5D4"/>
      </a:accent5>
      <a:accent6>
        <a:srgbClr val="14489B"/>
      </a:accent6>
      <a:hlink>
        <a:srgbClr val="1750AC"/>
      </a:hlink>
      <a:folHlink>
        <a:srgbClr val="1750A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180000" tIns="72000" rIns="91440" bIns="54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180000" tIns="72000" rIns="91440" bIns="54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658CAF"/>
        </a:accent1>
        <a:accent2>
          <a:srgbClr val="1750AC"/>
        </a:accent2>
        <a:accent3>
          <a:srgbClr val="FFFFFF"/>
        </a:accent3>
        <a:accent4>
          <a:srgbClr val="000000"/>
        </a:accent4>
        <a:accent5>
          <a:srgbClr val="B8C5D4"/>
        </a:accent5>
        <a:accent6>
          <a:srgbClr val="14489B"/>
        </a:accent6>
        <a:hlink>
          <a:srgbClr val="1750AC"/>
        </a:hlink>
        <a:folHlink>
          <a:srgbClr val="1750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000000"/>
        </a:dk1>
        <a:lt1>
          <a:srgbClr val="FFFFFF"/>
        </a:lt1>
        <a:dk2>
          <a:srgbClr val="FFFFFF"/>
        </a:dk2>
        <a:lt2>
          <a:srgbClr val="95A3B1"/>
        </a:lt2>
        <a:accent1>
          <a:srgbClr val="658CAF"/>
        </a:accent1>
        <a:accent2>
          <a:srgbClr val="1750AC"/>
        </a:accent2>
        <a:accent3>
          <a:srgbClr val="FFFFFF"/>
        </a:accent3>
        <a:accent4>
          <a:srgbClr val="000000"/>
        </a:accent4>
        <a:accent5>
          <a:srgbClr val="B8C5D4"/>
        </a:accent5>
        <a:accent6>
          <a:srgbClr val="14489B"/>
        </a:accent6>
        <a:hlink>
          <a:srgbClr val="1750AC"/>
        </a:hlink>
        <a:folHlink>
          <a:srgbClr val="1750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3209</Words>
  <Application>Microsoft Office PowerPoint</Application>
  <PresentationFormat>Bildschirmpräsentation (4:3)</PresentationFormat>
  <Paragraphs>586</Paragraphs>
  <Slides>64</Slides>
  <Notes>8</Notes>
  <HiddenSlides>3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64</vt:i4>
      </vt:variant>
    </vt:vector>
  </HeadingPairs>
  <TitlesOfParts>
    <vt:vector size="75" baseType="lpstr">
      <vt:lpstr>Arial</vt:lpstr>
      <vt:lpstr>Arial Narrow</vt:lpstr>
      <vt:lpstr>Avenir Book</vt:lpstr>
      <vt:lpstr>Avenir Light</vt:lpstr>
      <vt:lpstr>Avenir Medium</vt:lpstr>
      <vt:lpstr>Avenir Roman</vt:lpstr>
      <vt:lpstr>Calibri</vt:lpstr>
      <vt:lpstr>Hind</vt:lpstr>
      <vt:lpstr>Times New Roman</vt:lpstr>
      <vt:lpstr>Wingdings</vt:lpstr>
      <vt:lpstr>Standarddesign</vt:lpstr>
      <vt:lpstr>Softwaretechnik C - Softwaremanagement</vt:lpstr>
      <vt:lpstr>Zur Person</vt:lpstr>
      <vt:lpstr>Fraunhofer Institut für Software- und Systemtechnik ISST</vt:lpstr>
      <vt:lpstr>Kontaktdaten</vt:lpstr>
      <vt:lpstr>Agenda</vt:lpstr>
      <vt:lpstr>PowerPoint-Präsentation</vt:lpstr>
      <vt:lpstr>Nächste Vorlesung 03.10.2023</vt:lpstr>
      <vt:lpstr>Lehrveranstaltung</vt:lpstr>
      <vt:lpstr>Kultur der LV</vt:lpstr>
      <vt:lpstr>Kultur der LV</vt:lpstr>
      <vt:lpstr>Ziele der LV</vt:lpstr>
      <vt:lpstr>Ziele der LV</vt:lpstr>
      <vt:lpstr>Inhalte der LV (1/2)</vt:lpstr>
      <vt:lpstr>Inhalte der LV (2/2)</vt:lpstr>
      <vt:lpstr>Inhalte des Praktikums</vt:lpstr>
      <vt:lpstr>Prüfungsleistung</vt:lpstr>
      <vt:lpstr>Literatur</vt:lpstr>
      <vt:lpstr>PowerPoint-Präsentation</vt:lpstr>
      <vt:lpstr>Warum Softwaremanagement?</vt:lpstr>
      <vt:lpstr>Motivation Softwaremanagement (1/3)</vt:lpstr>
      <vt:lpstr>Motivation Softwaremanagement (2/3)</vt:lpstr>
      <vt:lpstr>Motivation Softwaremanagement (3/3)</vt:lpstr>
      <vt:lpstr>Fallbeispiele Softwareprojekte (1/2)</vt:lpstr>
      <vt:lpstr>Fallbeispiele Softwareprojekte (2/2)</vt:lpstr>
      <vt:lpstr>Fallbeispiele Softwareprojekte Suboptimale Softwareprojekte (1/7)</vt:lpstr>
      <vt:lpstr>Fallbeispiele Softwareprojekte Suboptimale Softwareprojekte (2/7)</vt:lpstr>
      <vt:lpstr>Fallbeispiele Softwareprojekte Suboptimale Softwareprojekte (2/7)</vt:lpstr>
      <vt:lpstr>Fallbeispiele Softwareprojekte Suboptimale Softwareprojekte (3/7)</vt:lpstr>
      <vt:lpstr>Fallbeispiele Softwareprojekte Suboptimale Softwareprojekte (4/7)</vt:lpstr>
      <vt:lpstr>Fallbeispiele Softwareprojekte Suboptimale Softwareprojekte (5/7)</vt:lpstr>
      <vt:lpstr>Fallbeispiele Softwareprojekte Suboptimale Softwareprojekte (6/7)</vt:lpstr>
      <vt:lpstr>Fallbeispiele Softwareprojekte Suboptimale Softwareprojekte (7/7)</vt:lpstr>
      <vt:lpstr>Fallbeispiele Softwareprojekte Suboptimale Softwareprojekte (7/7)</vt:lpstr>
      <vt:lpstr>PowerPoint-Präsentation</vt:lpstr>
      <vt:lpstr>Hauptgründe für Projektabbrüche (1/3)</vt:lpstr>
      <vt:lpstr>Hauptgründe für Projektabbrüche (2/3)</vt:lpstr>
      <vt:lpstr>Exkurs: Stakeholder</vt:lpstr>
      <vt:lpstr>Hauptgründe für Projektabbrüche (3/3)</vt:lpstr>
      <vt:lpstr>Ursachenforschung (1/4)</vt:lpstr>
      <vt:lpstr>Ursachenforschung (2/4)</vt:lpstr>
      <vt:lpstr>Ursachenforschung (3/4)</vt:lpstr>
      <vt:lpstr>Ursachenforschung (4/4)</vt:lpstr>
      <vt:lpstr>Ziele und möglicher Lösungsansatz (1/3)</vt:lpstr>
      <vt:lpstr>Ziele und möglicher Lösungsansatz (2/3)</vt:lpstr>
      <vt:lpstr>Ziele und möglicher Lösungsansatz (3/3)</vt:lpstr>
      <vt:lpstr>PowerPoint-Präsentation</vt:lpstr>
      <vt:lpstr>Definitionen/Ziele von  Vorgehens- und Prozessmodellen</vt:lpstr>
      <vt:lpstr>Beispielmodell SWT: Code &amp; Fix</vt:lpstr>
      <vt:lpstr>Beispielmodell SWT: Code &amp; Fix</vt:lpstr>
      <vt:lpstr>Einführung in die Vorgehens- und  Prozessmodelle der Softwareentwicklung</vt:lpstr>
      <vt:lpstr>Einführung in die Vorgehens- und  Prozessmodelle der Softwareentwicklung</vt:lpstr>
      <vt:lpstr>Wasserfallmodell Historie, Entstehung, Einsatzgebiete</vt:lpstr>
      <vt:lpstr>Wasserfallmodell Prozessmodell</vt:lpstr>
      <vt:lpstr>Wasserfallmodell Inhalte und Ablauf</vt:lpstr>
      <vt:lpstr>Wasserfallmodell Einschränkungen</vt:lpstr>
      <vt:lpstr>Wasserfallmodell Normierte Darstellung</vt:lpstr>
      <vt:lpstr>Wasserfallmodell Charakteristika</vt:lpstr>
      <vt:lpstr>Wasserfallmodell Vorteile</vt:lpstr>
      <vt:lpstr>Wasserfallmodell Nachteile (1/2)</vt:lpstr>
      <vt:lpstr>Wasserfallmodell Nachteile (2/2)</vt:lpstr>
      <vt:lpstr>Wasserfallmodell Klassifizierung</vt:lpstr>
      <vt:lpstr>Anekdote</vt:lpstr>
      <vt:lpstr>Nächste LV</vt:lpstr>
      <vt:lpstr>PowerPoint-Präsentation</vt:lpstr>
    </vt:vector>
  </TitlesOfParts>
  <Company>adesso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SWT C</dc:title>
  <dc:creator>Prof. Dr.-Ing. Guy Vollmer;Marcel Klötgen</dc:creator>
  <cp:lastModifiedBy>Klötgen, Marcel</cp:lastModifiedBy>
  <cp:revision>468</cp:revision>
  <cp:lastPrinted>2019-09-23T14:21:54Z</cp:lastPrinted>
  <dcterms:created xsi:type="dcterms:W3CDTF">2005-05-31T10:14:25Z</dcterms:created>
  <dcterms:modified xsi:type="dcterms:W3CDTF">2023-09-27T09:56:20Z</dcterms:modified>
</cp:coreProperties>
</file>